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2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Economica" panose="020B0604020202020204" charset="0"/>
      <p:regular r:id="rId13"/>
      <p:bold r:id="rId14"/>
      <p:italic r:id="rId15"/>
      <p:boldItalic r:id="rId16"/>
    </p:embeddedFont>
    <p:embeddedFont>
      <p:font typeface="Proxima Nova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IITM\BDM%20PROJECT\BDM%20_%20RSB\21f2001492%20BDM%20CAPSTON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D:\IITM\BDM%20PROJECT\BDM%20_%20RSB\21f2001492%20BDM%20CAPSTONE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D:\IITM\BDM%20PROJECT\BDM%20_%20RSB\21f2001492%20BDM%20CAPSTO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TREND OVER A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SALES!$AF$2</c:f>
              <c:strCache>
                <c:ptCount val="1"/>
                <c:pt idx="0">
                  <c:v>TOTAL REVENUE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SALES!$A$4:$A$33</c:f>
              <c:numCache>
                <c:formatCode>m/d/yyyy</c:formatCode>
                <c:ptCount val="30"/>
                <c:pt idx="0">
                  <c:v>45282</c:v>
                </c:pt>
                <c:pt idx="1">
                  <c:v>45283</c:v>
                </c:pt>
                <c:pt idx="2">
                  <c:v>45284</c:v>
                </c:pt>
                <c:pt idx="3">
                  <c:v>45285</c:v>
                </c:pt>
                <c:pt idx="4">
                  <c:v>45286</c:v>
                </c:pt>
                <c:pt idx="5">
                  <c:v>45287</c:v>
                </c:pt>
                <c:pt idx="6">
                  <c:v>45288</c:v>
                </c:pt>
                <c:pt idx="7">
                  <c:v>45289</c:v>
                </c:pt>
                <c:pt idx="8">
                  <c:v>45290</c:v>
                </c:pt>
                <c:pt idx="9">
                  <c:v>45291</c:v>
                </c:pt>
                <c:pt idx="10">
                  <c:v>45292</c:v>
                </c:pt>
                <c:pt idx="11">
                  <c:v>45293</c:v>
                </c:pt>
                <c:pt idx="12">
                  <c:v>45294</c:v>
                </c:pt>
                <c:pt idx="13">
                  <c:v>45295</c:v>
                </c:pt>
                <c:pt idx="14">
                  <c:v>45296</c:v>
                </c:pt>
                <c:pt idx="15">
                  <c:v>45297</c:v>
                </c:pt>
                <c:pt idx="16">
                  <c:v>45298</c:v>
                </c:pt>
                <c:pt idx="17">
                  <c:v>45299</c:v>
                </c:pt>
                <c:pt idx="18">
                  <c:v>45300</c:v>
                </c:pt>
                <c:pt idx="19">
                  <c:v>45301</c:v>
                </c:pt>
                <c:pt idx="20">
                  <c:v>45302</c:v>
                </c:pt>
                <c:pt idx="21">
                  <c:v>45303</c:v>
                </c:pt>
                <c:pt idx="22">
                  <c:v>45304</c:v>
                </c:pt>
                <c:pt idx="23">
                  <c:v>45305</c:v>
                </c:pt>
                <c:pt idx="24">
                  <c:v>45306</c:v>
                </c:pt>
                <c:pt idx="25">
                  <c:v>45307</c:v>
                </c:pt>
                <c:pt idx="26">
                  <c:v>45308</c:v>
                </c:pt>
                <c:pt idx="27">
                  <c:v>45309</c:v>
                </c:pt>
                <c:pt idx="28">
                  <c:v>45310</c:v>
                </c:pt>
                <c:pt idx="29">
                  <c:v>45311</c:v>
                </c:pt>
              </c:numCache>
              <c:extLst/>
            </c:numRef>
          </c:cat>
          <c:val>
            <c:numRef>
              <c:f>SALES!$AF$4:$AF$33</c:f>
              <c:numCache>
                <c:formatCode>"₹"\ #,##0</c:formatCode>
                <c:ptCount val="30"/>
                <c:pt idx="0">
                  <c:v>36094</c:v>
                </c:pt>
                <c:pt idx="1">
                  <c:v>33700</c:v>
                </c:pt>
                <c:pt idx="2">
                  <c:v>34998</c:v>
                </c:pt>
                <c:pt idx="3">
                  <c:v>38505</c:v>
                </c:pt>
                <c:pt idx="4">
                  <c:v>11098</c:v>
                </c:pt>
                <c:pt idx="5">
                  <c:v>12564</c:v>
                </c:pt>
                <c:pt idx="6">
                  <c:v>15398</c:v>
                </c:pt>
                <c:pt idx="7">
                  <c:v>16642</c:v>
                </c:pt>
                <c:pt idx="8">
                  <c:v>10688</c:v>
                </c:pt>
                <c:pt idx="9">
                  <c:v>10698</c:v>
                </c:pt>
                <c:pt idx="10">
                  <c:v>11324</c:v>
                </c:pt>
                <c:pt idx="11">
                  <c:v>10090</c:v>
                </c:pt>
                <c:pt idx="12">
                  <c:v>15894</c:v>
                </c:pt>
                <c:pt idx="13">
                  <c:v>9692</c:v>
                </c:pt>
                <c:pt idx="14">
                  <c:v>11341</c:v>
                </c:pt>
                <c:pt idx="15">
                  <c:v>8093</c:v>
                </c:pt>
                <c:pt idx="16">
                  <c:v>8107</c:v>
                </c:pt>
                <c:pt idx="17">
                  <c:v>8778</c:v>
                </c:pt>
                <c:pt idx="18">
                  <c:v>11315</c:v>
                </c:pt>
                <c:pt idx="19">
                  <c:v>12454</c:v>
                </c:pt>
                <c:pt idx="20">
                  <c:v>58064</c:v>
                </c:pt>
                <c:pt idx="21">
                  <c:v>63028</c:v>
                </c:pt>
                <c:pt idx="22">
                  <c:v>54703</c:v>
                </c:pt>
                <c:pt idx="23">
                  <c:v>45230</c:v>
                </c:pt>
                <c:pt idx="24">
                  <c:v>12554</c:v>
                </c:pt>
                <c:pt idx="25">
                  <c:v>24244</c:v>
                </c:pt>
                <c:pt idx="26">
                  <c:v>38310</c:v>
                </c:pt>
                <c:pt idx="27">
                  <c:v>23654</c:v>
                </c:pt>
                <c:pt idx="28">
                  <c:v>20508</c:v>
                </c:pt>
                <c:pt idx="29">
                  <c:v>19754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3D59-44BF-B4F2-26F494D142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689377663"/>
        <c:axId val="1554901119"/>
      </c:barChart>
      <c:dateAx>
        <c:axId val="1689377663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901119"/>
        <c:crosses val="autoZero"/>
        <c:auto val="1"/>
        <c:lblOffset val="100"/>
        <c:baseTimeUnit val="days"/>
      </c:dateAx>
      <c:valAx>
        <c:axId val="1554901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9377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INVENTORY FLUCTUATION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INVENTORY!$B$2</c:f>
              <c:strCache>
                <c:ptCount val="1"/>
                <c:pt idx="0">
                  <c:v>RICE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INVENTORY!$A$3:$A$33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INVENTORY!$B$3:$B$33</c:f>
              <c:numCache>
                <c:formatCode>General</c:formatCode>
                <c:ptCount val="31"/>
                <c:pt idx="0">
                  <c:v>900</c:v>
                </c:pt>
                <c:pt idx="1">
                  <c:v>760</c:v>
                </c:pt>
                <c:pt idx="2">
                  <c:v>670</c:v>
                </c:pt>
                <c:pt idx="3">
                  <c:v>600</c:v>
                </c:pt>
                <c:pt idx="4">
                  <c:v>540</c:v>
                </c:pt>
                <c:pt idx="5">
                  <c:v>474</c:v>
                </c:pt>
                <c:pt idx="6">
                  <c:v>454</c:v>
                </c:pt>
                <c:pt idx="7">
                  <c:v>414</c:v>
                </c:pt>
                <c:pt idx="8">
                  <c:v>374</c:v>
                </c:pt>
                <c:pt idx="9">
                  <c:v>314</c:v>
                </c:pt>
                <c:pt idx="10">
                  <c:v>258</c:v>
                </c:pt>
                <c:pt idx="11">
                  <c:v>210</c:v>
                </c:pt>
                <c:pt idx="12">
                  <c:v>162</c:v>
                </c:pt>
                <c:pt idx="13">
                  <c:v>112</c:v>
                </c:pt>
                <c:pt idx="14">
                  <c:v>406</c:v>
                </c:pt>
                <c:pt idx="15">
                  <c:v>364</c:v>
                </c:pt>
                <c:pt idx="16">
                  <c:v>324</c:v>
                </c:pt>
                <c:pt idx="17">
                  <c:v>272</c:v>
                </c:pt>
                <c:pt idx="18">
                  <c:v>232</c:v>
                </c:pt>
                <c:pt idx="19">
                  <c:v>196</c:v>
                </c:pt>
                <c:pt idx="20">
                  <c:v>1058</c:v>
                </c:pt>
                <c:pt idx="21">
                  <c:v>1010</c:v>
                </c:pt>
                <c:pt idx="22">
                  <c:v>750</c:v>
                </c:pt>
                <c:pt idx="23">
                  <c:v>460</c:v>
                </c:pt>
                <c:pt idx="24">
                  <c:v>730</c:v>
                </c:pt>
                <c:pt idx="25">
                  <c:v>570</c:v>
                </c:pt>
                <c:pt idx="26">
                  <c:v>500</c:v>
                </c:pt>
                <c:pt idx="27">
                  <c:v>890</c:v>
                </c:pt>
                <c:pt idx="28">
                  <c:v>630</c:v>
                </c:pt>
                <c:pt idx="29">
                  <c:v>470</c:v>
                </c:pt>
                <c:pt idx="30">
                  <c:v>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06-4290-A40C-0E7B084292A0}"/>
            </c:ext>
          </c:extLst>
        </c:ser>
        <c:ser>
          <c:idx val="1"/>
          <c:order val="1"/>
          <c:tx>
            <c:strRef>
              <c:f>INVENTORY!$C$2</c:f>
              <c:strCache>
                <c:ptCount val="1"/>
                <c:pt idx="0">
                  <c:v>ATTA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INVENTORY!$A$3:$A$33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INVENTORY!$C$3:$C$33</c:f>
              <c:numCache>
                <c:formatCode>General</c:formatCode>
                <c:ptCount val="31"/>
                <c:pt idx="0">
                  <c:v>200</c:v>
                </c:pt>
                <c:pt idx="1">
                  <c:v>90</c:v>
                </c:pt>
                <c:pt idx="2">
                  <c:v>210</c:v>
                </c:pt>
                <c:pt idx="3">
                  <c:v>160</c:v>
                </c:pt>
                <c:pt idx="4">
                  <c:v>120</c:v>
                </c:pt>
                <c:pt idx="5">
                  <c:v>84</c:v>
                </c:pt>
                <c:pt idx="6">
                  <c:v>260</c:v>
                </c:pt>
                <c:pt idx="7">
                  <c:v>240</c:v>
                </c:pt>
                <c:pt idx="8">
                  <c:v>216</c:v>
                </c:pt>
                <c:pt idx="9">
                  <c:v>186</c:v>
                </c:pt>
                <c:pt idx="10">
                  <c:v>154</c:v>
                </c:pt>
                <c:pt idx="11">
                  <c:v>130</c:v>
                </c:pt>
                <c:pt idx="12">
                  <c:v>102</c:v>
                </c:pt>
                <c:pt idx="13">
                  <c:v>74</c:v>
                </c:pt>
                <c:pt idx="14">
                  <c:v>140</c:v>
                </c:pt>
                <c:pt idx="15">
                  <c:v>116</c:v>
                </c:pt>
                <c:pt idx="16">
                  <c:v>90</c:v>
                </c:pt>
                <c:pt idx="17">
                  <c:v>70</c:v>
                </c:pt>
                <c:pt idx="18">
                  <c:v>40</c:v>
                </c:pt>
                <c:pt idx="19">
                  <c:v>520</c:v>
                </c:pt>
                <c:pt idx="20">
                  <c:v>502</c:v>
                </c:pt>
                <c:pt idx="21">
                  <c:v>472</c:v>
                </c:pt>
                <c:pt idx="22">
                  <c:v>382</c:v>
                </c:pt>
                <c:pt idx="23">
                  <c:v>266</c:v>
                </c:pt>
                <c:pt idx="24">
                  <c:v>170</c:v>
                </c:pt>
                <c:pt idx="25">
                  <c:v>110</c:v>
                </c:pt>
                <c:pt idx="26">
                  <c:v>94</c:v>
                </c:pt>
                <c:pt idx="27">
                  <c:v>214</c:v>
                </c:pt>
                <c:pt idx="28">
                  <c:v>154</c:v>
                </c:pt>
                <c:pt idx="29">
                  <c:v>130</c:v>
                </c:pt>
                <c:pt idx="30">
                  <c:v>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06-4290-A40C-0E7B084292A0}"/>
            </c:ext>
          </c:extLst>
        </c:ser>
        <c:ser>
          <c:idx val="2"/>
          <c:order val="2"/>
          <c:tx>
            <c:strRef>
              <c:f>INVENTORY!$D$2</c:f>
              <c:strCache>
                <c:ptCount val="1"/>
                <c:pt idx="0">
                  <c:v>TOOR DAL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INVENTORY!$A$3:$A$33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INVENTORY!$D$3:$D$33</c:f>
              <c:numCache>
                <c:formatCode>General</c:formatCode>
                <c:ptCount val="31"/>
                <c:pt idx="0">
                  <c:v>80</c:v>
                </c:pt>
                <c:pt idx="1">
                  <c:v>56</c:v>
                </c:pt>
                <c:pt idx="2">
                  <c:v>28</c:v>
                </c:pt>
                <c:pt idx="3">
                  <c:v>58</c:v>
                </c:pt>
                <c:pt idx="4">
                  <c:v>36</c:v>
                </c:pt>
                <c:pt idx="5">
                  <c:v>18</c:v>
                </c:pt>
                <c:pt idx="6">
                  <c:v>60</c:v>
                </c:pt>
                <c:pt idx="7">
                  <c:v>52</c:v>
                </c:pt>
                <c:pt idx="8">
                  <c:v>44</c:v>
                </c:pt>
                <c:pt idx="9">
                  <c:v>38</c:v>
                </c:pt>
                <c:pt idx="10">
                  <c:v>30</c:v>
                </c:pt>
                <c:pt idx="11">
                  <c:v>24</c:v>
                </c:pt>
                <c:pt idx="12">
                  <c:v>16</c:v>
                </c:pt>
                <c:pt idx="13">
                  <c:v>10</c:v>
                </c:pt>
                <c:pt idx="14">
                  <c:v>48</c:v>
                </c:pt>
                <c:pt idx="15">
                  <c:v>42</c:v>
                </c:pt>
                <c:pt idx="16">
                  <c:v>32</c:v>
                </c:pt>
                <c:pt idx="17">
                  <c:v>28</c:v>
                </c:pt>
                <c:pt idx="18">
                  <c:v>24</c:v>
                </c:pt>
                <c:pt idx="19">
                  <c:v>18</c:v>
                </c:pt>
                <c:pt idx="20">
                  <c:v>154</c:v>
                </c:pt>
                <c:pt idx="21">
                  <c:v>146</c:v>
                </c:pt>
                <c:pt idx="22">
                  <c:v>110</c:v>
                </c:pt>
                <c:pt idx="23">
                  <c:v>80</c:v>
                </c:pt>
                <c:pt idx="24">
                  <c:v>100</c:v>
                </c:pt>
                <c:pt idx="25">
                  <c:v>78</c:v>
                </c:pt>
                <c:pt idx="26">
                  <c:v>66</c:v>
                </c:pt>
                <c:pt idx="27">
                  <c:v>48</c:v>
                </c:pt>
                <c:pt idx="28">
                  <c:v>68</c:v>
                </c:pt>
                <c:pt idx="29">
                  <c:v>54</c:v>
                </c:pt>
                <c:pt idx="30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06-4290-A40C-0E7B084292A0}"/>
            </c:ext>
          </c:extLst>
        </c:ser>
        <c:ser>
          <c:idx val="3"/>
          <c:order val="3"/>
          <c:tx>
            <c:strRef>
              <c:f>INVENTORY!$E$2</c:f>
              <c:strCache>
                <c:ptCount val="1"/>
                <c:pt idx="0">
                  <c:v>MOONG DAL</c:v>
                </c:pt>
              </c:strCache>
            </c:strRef>
          </c:tx>
          <c:spPr>
            <a:ln w="31750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INVENTORY!$A$3:$A$33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INVENTORY!$E$3:$E$33</c:f>
              <c:numCache>
                <c:formatCode>General</c:formatCode>
                <c:ptCount val="31"/>
                <c:pt idx="0">
                  <c:v>50</c:v>
                </c:pt>
                <c:pt idx="1">
                  <c:v>34</c:v>
                </c:pt>
                <c:pt idx="2">
                  <c:v>70</c:v>
                </c:pt>
                <c:pt idx="3">
                  <c:v>50</c:v>
                </c:pt>
                <c:pt idx="4">
                  <c:v>34</c:v>
                </c:pt>
                <c:pt idx="5">
                  <c:v>20</c:v>
                </c:pt>
                <c:pt idx="6">
                  <c:v>12</c:v>
                </c:pt>
                <c:pt idx="7">
                  <c:v>56</c:v>
                </c:pt>
                <c:pt idx="8">
                  <c:v>50</c:v>
                </c:pt>
                <c:pt idx="9">
                  <c:v>46</c:v>
                </c:pt>
                <c:pt idx="10">
                  <c:v>40</c:v>
                </c:pt>
                <c:pt idx="11">
                  <c:v>32</c:v>
                </c:pt>
                <c:pt idx="12">
                  <c:v>24</c:v>
                </c:pt>
                <c:pt idx="13">
                  <c:v>16</c:v>
                </c:pt>
                <c:pt idx="14">
                  <c:v>58</c:v>
                </c:pt>
                <c:pt idx="15">
                  <c:v>48</c:v>
                </c:pt>
                <c:pt idx="16">
                  <c:v>38</c:v>
                </c:pt>
                <c:pt idx="17">
                  <c:v>36</c:v>
                </c:pt>
                <c:pt idx="18">
                  <c:v>34</c:v>
                </c:pt>
                <c:pt idx="19">
                  <c:v>32</c:v>
                </c:pt>
                <c:pt idx="20">
                  <c:v>86</c:v>
                </c:pt>
                <c:pt idx="21">
                  <c:v>84</c:v>
                </c:pt>
                <c:pt idx="22">
                  <c:v>58</c:v>
                </c:pt>
                <c:pt idx="23">
                  <c:v>38</c:v>
                </c:pt>
                <c:pt idx="24">
                  <c:v>70</c:v>
                </c:pt>
                <c:pt idx="25">
                  <c:v>60</c:v>
                </c:pt>
                <c:pt idx="26">
                  <c:v>52</c:v>
                </c:pt>
                <c:pt idx="27">
                  <c:v>42</c:v>
                </c:pt>
                <c:pt idx="28">
                  <c:v>58</c:v>
                </c:pt>
                <c:pt idx="29">
                  <c:v>42</c:v>
                </c:pt>
                <c:pt idx="30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C06-4290-A40C-0E7B084292A0}"/>
            </c:ext>
          </c:extLst>
        </c:ser>
        <c:ser>
          <c:idx val="4"/>
          <c:order val="4"/>
          <c:tx>
            <c:strRef>
              <c:f>INVENTORY!$G$2</c:f>
              <c:strCache>
                <c:ptCount val="1"/>
                <c:pt idx="0">
                  <c:v>SUGAR </c:v>
                </c:pt>
              </c:strCache>
            </c:strRef>
          </c:tx>
          <c:spPr>
            <a:ln w="31750" cap="rnd">
              <a:solidFill>
                <a:schemeClr val="accent5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INVENTORY!$A$3:$A$33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INVENTORY!$G$3:$G$33</c:f>
              <c:numCache>
                <c:formatCode>General</c:formatCode>
                <c:ptCount val="31"/>
                <c:pt idx="0">
                  <c:v>280</c:v>
                </c:pt>
                <c:pt idx="1">
                  <c:v>210</c:v>
                </c:pt>
                <c:pt idx="2">
                  <c:v>162</c:v>
                </c:pt>
                <c:pt idx="3">
                  <c:v>122</c:v>
                </c:pt>
                <c:pt idx="4">
                  <c:v>80</c:v>
                </c:pt>
                <c:pt idx="5">
                  <c:v>32</c:v>
                </c:pt>
                <c:pt idx="6">
                  <c:v>72</c:v>
                </c:pt>
                <c:pt idx="7">
                  <c:v>64</c:v>
                </c:pt>
                <c:pt idx="8">
                  <c:v>54</c:v>
                </c:pt>
                <c:pt idx="9">
                  <c:v>48</c:v>
                </c:pt>
                <c:pt idx="10">
                  <c:v>40</c:v>
                </c:pt>
                <c:pt idx="11">
                  <c:v>32</c:v>
                </c:pt>
                <c:pt idx="12">
                  <c:v>26</c:v>
                </c:pt>
                <c:pt idx="13">
                  <c:v>16</c:v>
                </c:pt>
                <c:pt idx="14">
                  <c:v>54</c:v>
                </c:pt>
                <c:pt idx="15">
                  <c:v>50</c:v>
                </c:pt>
                <c:pt idx="16">
                  <c:v>46</c:v>
                </c:pt>
                <c:pt idx="17">
                  <c:v>42</c:v>
                </c:pt>
                <c:pt idx="18">
                  <c:v>40</c:v>
                </c:pt>
                <c:pt idx="19">
                  <c:v>156</c:v>
                </c:pt>
                <c:pt idx="20">
                  <c:v>310</c:v>
                </c:pt>
                <c:pt idx="21">
                  <c:v>302</c:v>
                </c:pt>
                <c:pt idx="22">
                  <c:v>208</c:v>
                </c:pt>
                <c:pt idx="23">
                  <c:v>108</c:v>
                </c:pt>
                <c:pt idx="24">
                  <c:v>154</c:v>
                </c:pt>
                <c:pt idx="25">
                  <c:v>114</c:v>
                </c:pt>
                <c:pt idx="26">
                  <c:v>102</c:v>
                </c:pt>
                <c:pt idx="27">
                  <c:v>90</c:v>
                </c:pt>
                <c:pt idx="28">
                  <c:v>72</c:v>
                </c:pt>
                <c:pt idx="29">
                  <c:v>62</c:v>
                </c:pt>
                <c:pt idx="30">
                  <c:v>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C06-4290-A40C-0E7B084292A0}"/>
            </c:ext>
          </c:extLst>
        </c:ser>
        <c:ser>
          <c:idx val="5"/>
          <c:order val="5"/>
          <c:tx>
            <c:strRef>
              <c:f>INVENTORY!$H$2</c:f>
              <c:strCache>
                <c:ptCount val="1"/>
                <c:pt idx="0">
                  <c:v>COOKING OIL</c:v>
                </c:pt>
              </c:strCache>
            </c:strRef>
          </c:tx>
          <c:spPr>
            <a:ln w="31750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INVENTORY!$A$3:$A$33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INVENTORY!$H$3:$H$33</c:f>
              <c:numCache>
                <c:formatCode>General</c:formatCode>
                <c:ptCount val="31"/>
                <c:pt idx="0">
                  <c:v>130</c:v>
                </c:pt>
                <c:pt idx="1">
                  <c:v>94</c:v>
                </c:pt>
                <c:pt idx="2">
                  <c:v>64</c:v>
                </c:pt>
                <c:pt idx="3">
                  <c:v>84</c:v>
                </c:pt>
                <c:pt idx="4">
                  <c:v>104</c:v>
                </c:pt>
                <c:pt idx="5">
                  <c:v>66</c:v>
                </c:pt>
                <c:pt idx="6">
                  <c:v>58</c:v>
                </c:pt>
                <c:pt idx="7">
                  <c:v>52</c:v>
                </c:pt>
                <c:pt idx="8">
                  <c:v>44</c:v>
                </c:pt>
                <c:pt idx="9">
                  <c:v>58</c:v>
                </c:pt>
                <c:pt idx="10">
                  <c:v>50</c:v>
                </c:pt>
                <c:pt idx="11">
                  <c:v>44</c:v>
                </c:pt>
                <c:pt idx="12">
                  <c:v>38</c:v>
                </c:pt>
                <c:pt idx="13">
                  <c:v>34</c:v>
                </c:pt>
                <c:pt idx="14">
                  <c:v>66</c:v>
                </c:pt>
                <c:pt idx="15">
                  <c:v>62</c:v>
                </c:pt>
                <c:pt idx="16">
                  <c:v>56</c:v>
                </c:pt>
                <c:pt idx="17">
                  <c:v>54</c:v>
                </c:pt>
                <c:pt idx="18">
                  <c:v>54</c:v>
                </c:pt>
                <c:pt idx="19">
                  <c:v>50</c:v>
                </c:pt>
                <c:pt idx="20">
                  <c:v>46</c:v>
                </c:pt>
                <c:pt idx="21">
                  <c:v>220</c:v>
                </c:pt>
                <c:pt idx="22">
                  <c:v>152</c:v>
                </c:pt>
                <c:pt idx="23">
                  <c:v>92</c:v>
                </c:pt>
                <c:pt idx="24">
                  <c:v>116</c:v>
                </c:pt>
                <c:pt idx="25">
                  <c:v>94</c:v>
                </c:pt>
                <c:pt idx="26">
                  <c:v>88</c:v>
                </c:pt>
                <c:pt idx="27">
                  <c:v>128</c:v>
                </c:pt>
                <c:pt idx="28">
                  <c:v>100</c:v>
                </c:pt>
                <c:pt idx="29">
                  <c:v>80</c:v>
                </c:pt>
                <c:pt idx="30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C06-4290-A40C-0E7B084292A0}"/>
            </c:ext>
          </c:extLst>
        </c:ser>
        <c:ser>
          <c:idx val="6"/>
          <c:order val="6"/>
          <c:tx>
            <c:strRef>
              <c:f>INVENTORY!$I$2</c:f>
              <c:strCache>
                <c:ptCount val="1"/>
                <c:pt idx="0">
                  <c:v>GHEE</c:v>
                </c:pt>
              </c:strCache>
            </c:strRef>
          </c:tx>
          <c:spPr>
            <a:ln w="317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INVENTORY!$A$3:$A$33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INVENTORY!$I$3:$I$33</c:f>
              <c:numCache>
                <c:formatCode>General</c:formatCode>
                <c:ptCount val="31"/>
                <c:pt idx="0">
                  <c:v>50</c:v>
                </c:pt>
                <c:pt idx="1">
                  <c:v>30</c:v>
                </c:pt>
                <c:pt idx="2">
                  <c:v>20</c:v>
                </c:pt>
                <c:pt idx="3">
                  <c:v>32</c:v>
                </c:pt>
                <c:pt idx="4">
                  <c:v>22</c:v>
                </c:pt>
                <c:pt idx="5">
                  <c:v>11</c:v>
                </c:pt>
                <c:pt idx="6">
                  <c:v>7</c:v>
                </c:pt>
                <c:pt idx="7">
                  <c:v>20</c:v>
                </c:pt>
                <c:pt idx="8">
                  <c:v>16</c:v>
                </c:pt>
                <c:pt idx="9">
                  <c:v>12</c:v>
                </c:pt>
                <c:pt idx="10">
                  <c:v>12</c:v>
                </c:pt>
                <c:pt idx="11">
                  <c:v>10</c:v>
                </c:pt>
                <c:pt idx="12">
                  <c:v>8</c:v>
                </c:pt>
                <c:pt idx="13">
                  <c:v>8</c:v>
                </c:pt>
                <c:pt idx="14">
                  <c:v>26</c:v>
                </c:pt>
                <c:pt idx="15">
                  <c:v>26</c:v>
                </c:pt>
                <c:pt idx="16">
                  <c:v>26</c:v>
                </c:pt>
                <c:pt idx="17">
                  <c:v>26</c:v>
                </c:pt>
                <c:pt idx="18">
                  <c:v>24</c:v>
                </c:pt>
                <c:pt idx="19">
                  <c:v>22</c:v>
                </c:pt>
                <c:pt idx="20">
                  <c:v>20</c:v>
                </c:pt>
                <c:pt idx="21">
                  <c:v>116</c:v>
                </c:pt>
                <c:pt idx="22">
                  <c:v>98</c:v>
                </c:pt>
                <c:pt idx="23">
                  <c:v>78</c:v>
                </c:pt>
                <c:pt idx="24">
                  <c:v>56</c:v>
                </c:pt>
                <c:pt idx="25">
                  <c:v>36</c:v>
                </c:pt>
                <c:pt idx="26">
                  <c:v>34</c:v>
                </c:pt>
                <c:pt idx="27">
                  <c:v>30</c:v>
                </c:pt>
                <c:pt idx="28">
                  <c:v>22</c:v>
                </c:pt>
                <c:pt idx="29">
                  <c:v>18</c:v>
                </c:pt>
                <c:pt idx="30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C06-4290-A40C-0E7B084292A0}"/>
            </c:ext>
          </c:extLst>
        </c:ser>
        <c:ser>
          <c:idx val="8"/>
          <c:order val="8"/>
          <c:tx>
            <c:strRef>
              <c:f>INVENTORY!$K$2</c:f>
              <c:strCache>
                <c:ptCount val="1"/>
                <c:pt idx="0">
                  <c:v>DRY FRUITS</c:v>
                </c:pt>
              </c:strCache>
            </c:strRef>
          </c:tx>
          <c:spPr>
            <a:ln w="317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INVENTORY!$A$3:$A$33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INVENTORY!$K$3:$K$33</c:f>
              <c:numCache>
                <c:formatCode>General</c:formatCode>
                <c:ptCount val="31"/>
                <c:pt idx="0">
                  <c:v>6</c:v>
                </c:pt>
                <c:pt idx="1">
                  <c:v>40</c:v>
                </c:pt>
                <c:pt idx="2">
                  <c:v>34</c:v>
                </c:pt>
                <c:pt idx="3">
                  <c:v>30</c:v>
                </c:pt>
                <c:pt idx="4">
                  <c:v>24</c:v>
                </c:pt>
                <c:pt idx="5">
                  <c:v>14</c:v>
                </c:pt>
                <c:pt idx="6">
                  <c:v>14</c:v>
                </c:pt>
                <c:pt idx="7">
                  <c:v>12</c:v>
                </c:pt>
                <c:pt idx="8">
                  <c:v>8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19</c:v>
                </c:pt>
                <c:pt idx="20">
                  <c:v>17</c:v>
                </c:pt>
                <c:pt idx="21">
                  <c:v>25</c:v>
                </c:pt>
                <c:pt idx="22">
                  <c:v>19</c:v>
                </c:pt>
                <c:pt idx="23">
                  <c:v>9</c:v>
                </c:pt>
                <c:pt idx="24">
                  <c:v>18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10</c:v>
                </c:pt>
                <c:pt idx="29">
                  <c:v>8</c:v>
                </c:pt>
                <c:pt idx="30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C06-4290-A40C-0E7B08429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6225215"/>
        <c:axId val="714766335"/>
        <c:extLst>
          <c:ext xmlns:c15="http://schemas.microsoft.com/office/drawing/2012/chart" uri="{02D57815-91ED-43cb-92C2-25804820EDAC}">
            <c15:filteredLine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INVENTORY!$J$2</c15:sqref>
                        </c15:formulaRef>
                      </c:ext>
                    </c:extLst>
                    <c:strCache>
                      <c:ptCount val="1"/>
                      <c:pt idx="0">
                        <c:v>MILK &amp; DAIRY</c:v>
                      </c:pt>
                    </c:strCache>
                  </c:strRef>
                </c:tx>
                <c:spPr>
                  <a:ln w="31750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INVENTORY!$A$3:$A$33</c15:sqref>
                        </c15:formulaRef>
                      </c:ext>
                    </c:extLst>
                    <c:numCache>
                      <c:formatCode>m/d/yyyy</c:formatCode>
                      <c:ptCount val="31"/>
                      <c:pt idx="0">
                        <c:v>45281</c:v>
                      </c:pt>
                      <c:pt idx="1">
                        <c:v>45282</c:v>
                      </c:pt>
                      <c:pt idx="2">
                        <c:v>45283</c:v>
                      </c:pt>
                      <c:pt idx="3">
                        <c:v>45284</c:v>
                      </c:pt>
                      <c:pt idx="4">
                        <c:v>45285</c:v>
                      </c:pt>
                      <c:pt idx="5">
                        <c:v>45286</c:v>
                      </c:pt>
                      <c:pt idx="6">
                        <c:v>45287</c:v>
                      </c:pt>
                      <c:pt idx="7">
                        <c:v>45288</c:v>
                      </c:pt>
                      <c:pt idx="8">
                        <c:v>45289</c:v>
                      </c:pt>
                      <c:pt idx="9">
                        <c:v>45290</c:v>
                      </c:pt>
                      <c:pt idx="10">
                        <c:v>45291</c:v>
                      </c:pt>
                      <c:pt idx="11">
                        <c:v>45292</c:v>
                      </c:pt>
                      <c:pt idx="12">
                        <c:v>45293</c:v>
                      </c:pt>
                      <c:pt idx="13">
                        <c:v>45294</c:v>
                      </c:pt>
                      <c:pt idx="14">
                        <c:v>45295</c:v>
                      </c:pt>
                      <c:pt idx="15">
                        <c:v>45296</c:v>
                      </c:pt>
                      <c:pt idx="16">
                        <c:v>45297</c:v>
                      </c:pt>
                      <c:pt idx="17">
                        <c:v>45298</c:v>
                      </c:pt>
                      <c:pt idx="18">
                        <c:v>45299</c:v>
                      </c:pt>
                      <c:pt idx="19">
                        <c:v>45300</c:v>
                      </c:pt>
                      <c:pt idx="20">
                        <c:v>45301</c:v>
                      </c:pt>
                      <c:pt idx="21">
                        <c:v>45302</c:v>
                      </c:pt>
                      <c:pt idx="22">
                        <c:v>45303</c:v>
                      </c:pt>
                      <c:pt idx="23">
                        <c:v>45304</c:v>
                      </c:pt>
                      <c:pt idx="24">
                        <c:v>45305</c:v>
                      </c:pt>
                      <c:pt idx="25">
                        <c:v>45306</c:v>
                      </c:pt>
                      <c:pt idx="26">
                        <c:v>45307</c:v>
                      </c:pt>
                      <c:pt idx="27">
                        <c:v>45308</c:v>
                      </c:pt>
                      <c:pt idx="28">
                        <c:v>45309</c:v>
                      </c:pt>
                      <c:pt idx="29">
                        <c:v>45310</c:v>
                      </c:pt>
                      <c:pt idx="30">
                        <c:v>45311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INVENTORY!$J$3:$J$33</c15:sqref>
                        </c15:formulaRef>
                      </c:ext>
                    </c:extLst>
                    <c:numCache>
                      <c:formatCode>General</c:formatCode>
                      <c:ptCount val="31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8-AC06-4290-A40C-0E7B084292A0}"/>
                  </c:ext>
                </c:extLst>
              </c15:ser>
            </c15:filteredLineSeries>
          </c:ext>
        </c:extLst>
      </c:lineChart>
      <c:dateAx>
        <c:axId val="486225215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766335"/>
        <c:crosses val="autoZero"/>
        <c:auto val="1"/>
        <c:lblOffset val="100"/>
        <c:baseTimeUnit val="days"/>
      </c:dateAx>
      <c:valAx>
        <c:axId val="714766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6225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Total Revenue Of SKU's (MONTH)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SALES!$B$2:$K$2</c:f>
              <c:strCache>
                <c:ptCount val="10"/>
                <c:pt idx="0">
                  <c:v>RICE </c:v>
                </c:pt>
                <c:pt idx="1">
                  <c:v>ATTA </c:v>
                </c:pt>
                <c:pt idx="2">
                  <c:v>TOOR DAL</c:v>
                </c:pt>
                <c:pt idx="3">
                  <c:v>MOONG DAL</c:v>
                </c:pt>
                <c:pt idx="4">
                  <c:v>URAD DAL</c:v>
                </c:pt>
                <c:pt idx="5">
                  <c:v>SUGAR</c:v>
                </c:pt>
                <c:pt idx="6">
                  <c:v>COOKING OIL</c:v>
                </c:pt>
                <c:pt idx="7">
                  <c:v>GHEE </c:v>
                </c:pt>
                <c:pt idx="8">
                  <c:v>MILK &amp; DAIRY</c:v>
                </c:pt>
                <c:pt idx="9">
                  <c:v>DRY FRUITS </c:v>
                </c:pt>
              </c:strCache>
            </c:strRef>
          </c:cat>
          <c:val>
            <c:numRef>
              <c:f>SALES!$V$34:$AE$34</c:f>
              <c:numCache>
                <c:formatCode>"₹"\ #,##0</c:formatCode>
                <c:ptCount val="10"/>
                <c:pt idx="0">
                  <c:v>140152</c:v>
                </c:pt>
                <c:pt idx="1">
                  <c:v>52482</c:v>
                </c:pt>
                <c:pt idx="2">
                  <c:v>46116</c:v>
                </c:pt>
                <c:pt idx="3">
                  <c:v>36786</c:v>
                </c:pt>
                <c:pt idx="4">
                  <c:v>59226</c:v>
                </c:pt>
                <c:pt idx="5">
                  <c:v>32046</c:v>
                </c:pt>
                <c:pt idx="6">
                  <c:v>83994</c:v>
                </c:pt>
                <c:pt idx="7">
                  <c:v>82965</c:v>
                </c:pt>
                <c:pt idx="8">
                  <c:v>116603</c:v>
                </c:pt>
                <c:pt idx="9">
                  <c:v>85970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4C-46DE-83BA-B5610E2E58A4}"/>
            </c:ext>
          </c:extLst>
        </c:ser>
        <c:ser>
          <c:idx val="1"/>
          <c:order val="1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strRef>
              <c:f>SALES!$B$2:$K$2</c:f>
              <c:strCache>
                <c:ptCount val="10"/>
                <c:pt idx="0">
                  <c:v>RICE </c:v>
                </c:pt>
                <c:pt idx="1">
                  <c:v>ATTA </c:v>
                </c:pt>
                <c:pt idx="2">
                  <c:v>TOOR DAL</c:v>
                </c:pt>
                <c:pt idx="3">
                  <c:v>MOONG DAL</c:v>
                </c:pt>
                <c:pt idx="4">
                  <c:v>URAD DAL</c:v>
                </c:pt>
                <c:pt idx="5">
                  <c:v>SUGAR</c:v>
                </c:pt>
                <c:pt idx="6">
                  <c:v>COOKING OIL</c:v>
                </c:pt>
                <c:pt idx="7">
                  <c:v>GHEE </c:v>
                </c:pt>
                <c:pt idx="8">
                  <c:v>MILK &amp; DAIRY</c:v>
                </c:pt>
                <c:pt idx="9">
                  <c:v>DRY FRUITS </c:v>
                </c:pt>
              </c:strCache>
            </c:strRef>
          </c:cat>
          <c:val>
            <c:numRef>
              <c:f>SALES!$V$35:$AE$35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4C-46DE-83BA-B5610E2E58A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58599023"/>
        <c:axId val="1118556879"/>
      </c:barChart>
      <c:catAx>
        <c:axId val="1258599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8556879"/>
        <c:crosses val="autoZero"/>
        <c:auto val="1"/>
        <c:lblAlgn val="ctr"/>
        <c:lblOffset val="100"/>
        <c:noMultiLvlLbl val="1"/>
      </c:catAx>
      <c:valAx>
        <c:axId val="1118556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599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Purchase Trend (SKU)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358386633652401E-2"/>
          <c:y val="9.3146262000095889E-2"/>
          <c:w val="0.86874020493172477"/>
          <c:h val="0.61768465052979493"/>
        </c:manualLayout>
      </c:layout>
      <c:lineChart>
        <c:grouping val="standard"/>
        <c:varyColors val="0"/>
        <c:ser>
          <c:idx val="0"/>
          <c:order val="0"/>
          <c:tx>
            <c:strRef>
              <c:f>PURCHASE!$L$1:$L$2</c:f>
              <c:strCache>
                <c:ptCount val="2"/>
                <c:pt idx="1">
                  <c:v>RICE 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PURCHASE!$L$3:$L$33</c:f>
              <c:numCache>
                <c:formatCode>[$₹]#,##0</c:formatCode>
                <c:ptCount val="31"/>
                <c:pt idx="0">
                  <c:v>40.5</c:v>
                </c:pt>
                <c:pt idx="1">
                  <c:v>40.5</c:v>
                </c:pt>
                <c:pt idx="2">
                  <c:v>40.5</c:v>
                </c:pt>
                <c:pt idx="3">
                  <c:v>39.6</c:v>
                </c:pt>
                <c:pt idx="4">
                  <c:v>39.6</c:v>
                </c:pt>
                <c:pt idx="5">
                  <c:v>39.6</c:v>
                </c:pt>
                <c:pt idx="6">
                  <c:v>41.4</c:v>
                </c:pt>
                <c:pt idx="7">
                  <c:v>39.6</c:v>
                </c:pt>
                <c:pt idx="8">
                  <c:v>39.6</c:v>
                </c:pt>
                <c:pt idx="9">
                  <c:v>39.6</c:v>
                </c:pt>
                <c:pt idx="10">
                  <c:v>37.800000000000004</c:v>
                </c:pt>
                <c:pt idx="11">
                  <c:v>37.800000000000004</c:v>
                </c:pt>
                <c:pt idx="12">
                  <c:v>37.800000000000004</c:v>
                </c:pt>
                <c:pt idx="13">
                  <c:v>39.6</c:v>
                </c:pt>
                <c:pt idx="14">
                  <c:v>39.6</c:v>
                </c:pt>
                <c:pt idx="15">
                  <c:v>39.6</c:v>
                </c:pt>
                <c:pt idx="16">
                  <c:v>40.5</c:v>
                </c:pt>
                <c:pt idx="17">
                  <c:v>40.5</c:v>
                </c:pt>
                <c:pt idx="18">
                  <c:v>38.700000000000003</c:v>
                </c:pt>
                <c:pt idx="19">
                  <c:v>40.5</c:v>
                </c:pt>
                <c:pt idx="20">
                  <c:v>40.5</c:v>
                </c:pt>
                <c:pt idx="21">
                  <c:v>40.5</c:v>
                </c:pt>
                <c:pt idx="22">
                  <c:v>40.5</c:v>
                </c:pt>
                <c:pt idx="23">
                  <c:v>40.5</c:v>
                </c:pt>
                <c:pt idx="24">
                  <c:v>40.5</c:v>
                </c:pt>
                <c:pt idx="25">
                  <c:v>40.5</c:v>
                </c:pt>
                <c:pt idx="26">
                  <c:v>40.5</c:v>
                </c:pt>
                <c:pt idx="27">
                  <c:v>40.5</c:v>
                </c:pt>
                <c:pt idx="28">
                  <c:v>42.300000000000004</c:v>
                </c:pt>
                <c:pt idx="29">
                  <c:v>42.300000000000004</c:v>
                </c:pt>
                <c:pt idx="30">
                  <c:v>42.300000000000004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25-4B90-8340-87BA745036DD}"/>
            </c:ext>
          </c:extLst>
        </c:ser>
        <c:ser>
          <c:idx val="1"/>
          <c:order val="1"/>
          <c:tx>
            <c:strRef>
              <c:f>PURCHASE!$M$1:$M$2</c:f>
              <c:strCache>
                <c:ptCount val="2"/>
                <c:pt idx="1">
                  <c:v>ATTA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PURCHASE!$M$3:$M$33</c:f>
              <c:numCache>
                <c:formatCode>[$₹]#,##0</c:formatCode>
                <c:ptCount val="31"/>
                <c:pt idx="0">
                  <c:v>37.72</c:v>
                </c:pt>
                <c:pt idx="1">
                  <c:v>37.72</c:v>
                </c:pt>
                <c:pt idx="2">
                  <c:v>37.72</c:v>
                </c:pt>
                <c:pt idx="3">
                  <c:v>37.72</c:v>
                </c:pt>
                <c:pt idx="4">
                  <c:v>37.72</c:v>
                </c:pt>
                <c:pt idx="5">
                  <c:v>37.72</c:v>
                </c:pt>
                <c:pt idx="6">
                  <c:v>37.72</c:v>
                </c:pt>
                <c:pt idx="7">
                  <c:v>38.64</c:v>
                </c:pt>
                <c:pt idx="8">
                  <c:v>38.64</c:v>
                </c:pt>
                <c:pt idx="9">
                  <c:v>38.64</c:v>
                </c:pt>
                <c:pt idx="10">
                  <c:v>38.64</c:v>
                </c:pt>
                <c:pt idx="11">
                  <c:v>38.64</c:v>
                </c:pt>
                <c:pt idx="12">
                  <c:v>38.64</c:v>
                </c:pt>
                <c:pt idx="13">
                  <c:v>37.72</c:v>
                </c:pt>
                <c:pt idx="14">
                  <c:v>37.72</c:v>
                </c:pt>
                <c:pt idx="15">
                  <c:v>37.72</c:v>
                </c:pt>
                <c:pt idx="16">
                  <c:v>37.72</c:v>
                </c:pt>
                <c:pt idx="17">
                  <c:v>37.72</c:v>
                </c:pt>
                <c:pt idx="18">
                  <c:v>37.72</c:v>
                </c:pt>
                <c:pt idx="19">
                  <c:v>37.72</c:v>
                </c:pt>
                <c:pt idx="20">
                  <c:v>37.72</c:v>
                </c:pt>
                <c:pt idx="21">
                  <c:v>37.72</c:v>
                </c:pt>
                <c:pt idx="22">
                  <c:v>37.72</c:v>
                </c:pt>
                <c:pt idx="23">
                  <c:v>37.72</c:v>
                </c:pt>
                <c:pt idx="24">
                  <c:v>37.72</c:v>
                </c:pt>
                <c:pt idx="25">
                  <c:v>37.72</c:v>
                </c:pt>
                <c:pt idx="26">
                  <c:v>37.72</c:v>
                </c:pt>
                <c:pt idx="27">
                  <c:v>37.72</c:v>
                </c:pt>
                <c:pt idx="28">
                  <c:v>37.72</c:v>
                </c:pt>
                <c:pt idx="29">
                  <c:v>37.72</c:v>
                </c:pt>
                <c:pt idx="30">
                  <c:v>37.72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25-4B90-8340-87BA745036DD}"/>
            </c:ext>
          </c:extLst>
        </c:ser>
        <c:ser>
          <c:idx val="2"/>
          <c:order val="2"/>
          <c:tx>
            <c:strRef>
              <c:f>PURCHASE!$N$1:$N$2</c:f>
              <c:strCache>
                <c:ptCount val="2"/>
                <c:pt idx="1">
                  <c:v>TOOR DAL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PURCHASE!$N$3:$N$33</c:f>
              <c:numCache>
                <c:formatCode>[$₹]#,##0</c:formatCode>
                <c:ptCount val="31"/>
                <c:pt idx="0">
                  <c:v>93.84</c:v>
                </c:pt>
                <c:pt idx="1">
                  <c:v>93.84</c:v>
                </c:pt>
                <c:pt idx="2">
                  <c:v>93.84</c:v>
                </c:pt>
                <c:pt idx="3">
                  <c:v>93.84</c:v>
                </c:pt>
                <c:pt idx="4">
                  <c:v>93.84</c:v>
                </c:pt>
                <c:pt idx="5">
                  <c:v>93.84</c:v>
                </c:pt>
                <c:pt idx="6">
                  <c:v>95.68</c:v>
                </c:pt>
                <c:pt idx="7">
                  <c:v>95.68</c:v>
                </c:pt>
                <c:pt idx="8">
                  <c:v>95.68</c:v>
                </c:pt>
                <c:pt idx="9">
                  <c:v>95.68</c:v>
                </c:pt>
                <c:pt idx="10">
                  <c:v>95.68</c:v>
                </c:pt>
                <c:pt idx="11">
                  <c:v>95.68</c:v>
                </c:pt>
                <c:pt idx="12">
                  <c:v>95.68</c:v>
                </c:pt>
                <c:pt idx="13">
                  <c:v>99.36</c:v>
                </c:pt>
                <c:pt idx="14">
                  <c:v>99.36</c:v>
                </c:pt>
                <c:pt idx="15">
                  <c:v>99.36</c:v>
                </c:pt>
                <c:pt idx="16">
                  <c:v>99.36</c:v>
                </c:pt>
                <c:pt idx="17">
                  <c:v>99.36</c:v>
                </c:pt>
                <c:pt idx="18">
                  <c:v>99.36</c:v>
                </c:pt>
                <c:pt idx="19">
                  <c:v>95.68</c:v>
                </c:pt>
                <c:pt idx="20">
                  <c:v>95.68</c:v>
                </c:pt>
                <c:pt idx="21">
                  <c:v>95.68</c:v>
                </c:pt>
                <c:pt idx="22">
                  <c:v>95.68</c:v>
                </c:pt>
                <c:pt idx="23">
                  <c:v>95.68</c:v>
                </c:pt>
                <c:pt idx="24">
                  <c:v>95.68</c:v>
                </c:pt>
                <c:pt idx="25">
                  <c:v>95.68</c:v>
                </c:pt>
                <c:pt idx="26">
                  <c:v>95.68</c:v>
                </c:pt>
                <c:pt idx="27">
                  <c:v>95.68</c:v>
                </c:pt>
                <c:pt idx="28">
                  <c:v>95.68</c:v>
                </c:pt>
                <c:pt idx="29">
                  <c:v>95.68</c:v>
                </c:pt>
                <c:pt idx="30">
                  <c:v>96.600000000000009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25-4B90-8340-87BA745036DD}"/>
            </c:ext>
          </c:extLst>
        </c:ser>
        <c:ser>
          <c:idx val="3"/>
          <c:order val="3"/>
          <c:tx>
            <c:strRef>
              <c:f>PURCHASE!$O$1:$O$2</c:f>
              <c:strCache>
                <c:ptCount val="2"/>
                <c:pt idx="1">
                  <c:v>MOONG DAL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PURCHASE!$O$3:$O$33</c:f>
              <c:numCache>
                <c:formatCode>[$₹]#,##0</c:formatCode>
                <c:ptCount val="31"/>
                <c:pt idx="0">
                  <c:v>99</c:v>
                </c:pt>
                <c:pt idx="1">
                  <c:v>99</c:v>
                </c:pt>
                <c:pt idx="2">
                  <c:v>99</c:v>
                </c:pt>
                <c:pt idx="3">
                  <c:v>99</c:v>
                </c:pt>
                <c:pt idx="4">
                  <c:v>99</c:v>
                </c:pt>
                <c:pt idx="5">
                  <c:v>99</c:v>
                </c:pt>
                <c:pt idx="6">
                  <c:v>99</c:v>
                </c:pt>
                <c:pt idx="7">
                  <c:v>99</c:v>
                </c:pt>
                <c:pt idx="8">
                  <c:v>99</c:v>
                </c:pt>
                <c:pt idx="9">
                  <c:v>99</c:v>
                </c:pt>
                <c:pt idx="10">
                  <c:v>99</c:v>
                </c:pt>
                <c:pt idx="11">
                  <c:v>99</c:v>
                </c:pt>
                <c:pt idx="12">
                  <c:v>99</c:v>
                </c:pt>
                <c:pt idx="13">
                  <c:v>99</c:v>
                </c:pt>
                <c:pt idx="14">
                  <c:v>99</c:v>
                </c:pt>
                <c:pt idx="15">
                  <c:v>99</c:v>
                </c:pt>
                <c:pt idx="16">
                  <c:v>99</c:v>
                </c:pt>
                <c:pt idx="17">
                  <c:v>99</c:v>
                </c:pt>
                <c:pt idx="18">
                  <c:v>99</c:v>
                </c:pt>
                <c:pt idx="19">
                  <c:v>101.7</c:v>
                </c:pt>
                <c:pt idx="20">
                  <c:v>101.7</c:v>
                </c:pt>
                <c:pt idx="21">
                  <c:v>101.7</c:v>
                </c:pt>
                <c:pt idx="22">
                  <c:v>101.7</c:v>
                </c:pt>
                <c:pt idx="23">
                  <c:v>101.7</c:v>
                </c:pt>
                <c:pt idx="24">
                  <c:v>101.7</c:v>
                </c:pt>
                <c:pt idx="25">
                  <c:v>101.7</c:v>
                </c:pt>
                <c:pt idx="26">
                  <c:v>101.7</c:v>
                </c:pt>
                <c:pt idx="27">
                  <c:v>101.7</c:v>
                </c:pt>
                <c:pt idx="28">
                  <c:v>101.7</c:v>
                </c:pt>
                <c:pt idx="29">
                  <c:v>101.7</c:v>
                </c:pt>
                <c:pt idx="30">
                  <c:v>101.7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225-4B90-8340-87BA745036DD}"/>
            </c:ext>
          </c:extLst>
        </c:ser>
        <c:ser>
          <c:idx val="4"/>
          <c:order val="4"/>
          <c:tx>
            <c:strRef>
              <c:f>PURCHASE!$P$1:$P$2</c:f>
              <c:strCache>
                <c:ptCount val="2"/>
                <c:pt idx="0">
                  <c:v>PURCHASE PRICE</c:v>
                </c:pt>
                <c:pt idx="1">
                  <c:v>URAD DAL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PURCHASE!$P$3:$P$33</c:f>
              <c:numCache>
                <c:formatCode>[$₹]#,##0</c:formatCode>
                <c:ptCount val="31"/>
                <c:pt idx="0">
                  <c:v>103.04</c:v>
                </c:pt>
                <c:pt idx="1">
                  <c:v>103.04</c:v>
                </c:pt>
                <c:pt idx="2">
                  <c:v>103.04</c:v>
                </c:pt>
                <c:pt idx="3">
                  <c:v>103.04</c:v>
                </c:pt>
                <c:pt idx="4">
                  <c:v>103.04</c:v>
                </c:pt>
                <c:pt idx="5">
                  <c:v>103.04</c:v>
                </c:pt>
                <c:pt idx="6">
                  <c:v>103.04</c:v>
                </c:pt>
                <c:pt idx="7">
                  <c:v>103.04</c:v>
                </c:pt>
                <c:pt idx="8">
                  <c:v>103.04</c:v>
                </c:pt>
                <c:pt idx="9">
                  <c:v>103.04</c:v>
                </c:pt>
                <c:pt idx="10">
                  <c:v>99.36</c:v>
                </c:pt>
                <c:pt idx="11">
                  <c:v>99.36</c:v>
                </c:pt>
                <c:pt idx="12">
                  <c:v>99.36</c:v>
                </c:pt>
                <c:pt idx="13">
                  <c:v>102.12</c:v>
                </c:pt>
                <c:pt idx="14">
                  <c:v>102.12</c:v>
                </c:pt>
                <c:pt idx="15">
                  <c:v>102.12</c:v>
                </c:pt>
                <c:pt idx="16">
                  <c:v>102.12</c:v>
                </c:pt>
                <c:pt idx="17">
                  <c:v>102.12</c:v>
                </c:pt>
                <c:pt idx="18">
                  <c:v>102.12</c:v>
                </c:pt>
                <c:pt idx="19">
                  <c:v>112.24000000000001</c:v>
                </c:pt>
                <c:pt idx="20">
                  <c:v>112.24000000000001</c:v>
                </c:pt>
                <c:pt idx="21">
                  <c:v>112.24000000000001</c:v>
                </c:pt>
                <c:pt idx="22">
                  <c:v>112.24000000000001</c:v>
                </c:pt>
                <c:pt idx="23">
                  <c:v>112.24000000000001</c:v>
                </c:pt>
                <c:pt idx="24">
                  <c:v>112.24000000000001</c:v>
                </c:pt>
                <c:pt idx="25">
                  <c:v>112.24000000000001</c:v>
                </c:pt>
                <c:pt idx="26">
                  <c:v>112.24000000000001</c:v>
                </c:pt>
                <c:pt idx="27">
                  <c:v>112.24000000000001</c:v>
                </c:pt>
                <c:pt idx="28">
                  <c:v>112.24000000000001</c:v>
                </c:pt>
                <c:pt idx="29">
                  <c:v>112.24000000000001</c:v>
                </c:pt>
                <c:pt idx="30">
                  <c:v>108.56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225-4B90-8340-87BA745036DD}"/>
            </c:ext>
          </c:extLst>
        </c:ser>
        <c:ser>
          <c:idx val="5"/>
          <c:order val="5"/>
          <c:tx>
            <c:strRef>
              <c:f>PURCHASE!$Q$1:$Q$2</c:f>
              <c:strCache>
                <c:ptCount val="2"/>
                <c:pt idx="0">
                  <c:v>PURCHASE PRICE</c:v>
                </c:pt>
                <c:pt idx="1">
                  <c:v>SUGAR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PURCHASE!$Q$3:$Q$33</c:f>
              <c:numCache>
                <c:formatCode>[$₹]#,##0</c:formatCode>
                <c:ptCount val="31"/>
                <c:pt idx="0">
                  <c:v>42.3</c:v>
                </c:pt>
                <c:pt idx="1">
                  <c:v>42.3</c:v>
                </c:pt>
                <c:pt idx="2">
                  <c:v>42.3</c:v>
                </c:pt>
                <c:pt idx="3">
                  <c:v>40.419999999999995</c:v>
                </c:pt>
                <c:pt idx="4">
                  <c:v>40.419999999999995</c:v>
                </c:pt>
                <c:pt idx="5">
                  <c:v>40.419999999999995</c:v>
                </c:pt>
                <c:pt idx="6">
                  <c:v>40.419999999999995</c:v>
                </c:pt>
                <c:pt idx="7">
                  <c:v>40.419999999999995</c:v>
                </c:pt>
                <c:pt idx="8">
                  <c:v>40.419999999999995</c:v>
                </c:pt>
                <c:pt idx="9">
                  <c:v>40.419999999999995</c:v>
                </c:pt>
                <c:pt idx="10">
                  <c:v>40.419999999999995</c:v>
                </c:pt>
                <c:pt idx="11">
                  <c:v>40.419999999999995</c:v>
                </c:pt>
                <c:pt idx="12">
                  <c:v>40.419999999999995</c:v>
                </c:pt>
                <c:pt idx="13">
                  <c:v>40.419999999999995</c:v>
                </c:pt>
                <c:pt idx="14">
                  <c:v>40.419999999999995</c:v>
                </c:pt>
                <c:pt idx="15">
                  <c:v>40.419999999999995</c:v>
                </c:pt>
                <c:pt idx="16">
                  <c:v>40.419999999999995</c:v>
                </c:pt>
                <c:pt idx="17">
                  <c:v>41.36</c:v>
                </c:pt>
                <c:pt idx="18">
                  <c:v>44.18</c:v>
                </c:pt>
                <c:pt idx="19">
                  <c:v>42.3</c:v>
                </c:pt>
                <c:pt idx="20">
                  <c:v>42.3</c:v>
                </c:pt>
                <c:pt idx="21">
                  <c:v>42.3</c:v>
                </c:pt>
                <c:pt idx="22">
                  <c:v>42.3</c:v>
                </c:pt>
                <c:pt idx="23">
                  <c:v>42.3</c:v>
                </c:pt>
                <c:pt idx="24">
                  <c:v>42.3</c:v>
                </c:pt>
                <c:pt idx="25">
                  <c:v>42.3</c:v>
                </c:pt>
                <c:pt idx="26">
                  <c:v>42.3</c:v>
                </c:pt>
                <c:pt idx="27">
                  <c:v>42.3</c:v>
                </c:pt>
                <c:pt idx="28">
                  <c:v>42.3</c:v>
                </c:pt>
                <c:pt idx="29">
                  <c:v>42.3</c:v>
                </c:pt>
                <c:pt idx="30">
                  <c:v>42.3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225-4B90-8340-87BA745036DD}"/>
            </c:ext>
          </c:extLst>
        </c:ser>
        <c:ser>
          <c:idx val="6"/>
          <c:order val="6"/>
          <c:tx>
            <c:strRef>
              <c:f>PURCHASE!$R$1:$R$2</c:f>
              <c:strCache>
                <c:ptCount val="2"/>
                <c:pt idx="0">
                  <c:v>PURCHASE PRICE</c:v>
                </c:pt>
                <c:pt idx="1">
                  <c:v>COOKING OIL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PURCHASE!$R$3:$R$33</c:f>
              <c:numCache>
                <c:formatCode>[$₹]#,##0</c:formatCode>
                <c:ptCount val="31"/>
                <c:pt idx="0">
                  <c:v>155.1</c:v>
                </c:pt>
                <c:pt idx="1">
                  <c:v>155.1</c:v>
                </c:pt>
                <c:pt idx="2">
                  <c:v>155.1</c:v>
                </c:pt>
                <c:pt idx="3">
                  <c:v>155.1</c:v>
                </c:pt>
                <c:pt idx="4">
                  <c:v>155.1</c:v>
                </c:pt>
                <c:pt idx="5">
                  <c:v>155.1</c:v>
                </c:pt>
                <c:pt idx="6">
                  <c:v>152.28</c:v>
                </c:pt>
                <c:pt idx="7">
                  <c:v>152.28</c:v>
                </c:pt>
                <c:pt idx="8">
                  <c:v>152.28</c:v>
                </c:pt>
                <c:pt idx="9">
                  <c:v>152.28</c:v>
                </c:pt>
                <c:pt idx="10">
                  <c:v>148.51999999999998</c:v>
                </c:pt>
                <c:pt idx="11">
                  <c:v>148.51999999999998</c:v>
                </c:pt>
                <c:pt idx="12">
                  <c:v>148.51999999999998</c:v>
                </c:pt>
                <c:pt idx="13">
                  <c:v>148.51999999999998</c:v>
                </c:pt>
                <c:pt idx="14">
                  <c:v>148.51999999999998</c:v>
                </c:pt>
                <c:pt idx="15">
                  <c:v>148.51999999999998</c:v>
                </c:pt>
                <c:pt idx="16">
                  <c:v>148.51999999999998</c:v>
                </c:pt>
                <c:pt idx="17">
                  <c:v>148.51999999999998</c:v>
                </c:pt>
                <c:pt idx="18">
                  <c:v>148.51999999999998</c:v>
                </c:pt>
                <c:pt idx="19">
                  <c:v>148.51999999999998</c:v>
                </c:pt>
                <c:pt idx="20">
                  <c:v>133.47999999999999</c:v>
                </c:pt>
                <c:pt idx="21">
                  <c:v>133.47999999999999</c:v>
                </c:pt>
                <c:pt idx="22">
                  <c:v>122.19999999999999</c:v>
                </c:pt>
                <c:pt idx="23">
                  <c:v>122.19999999999999</c:v>
                </c:pt>
                <c:pt idx="24">
                  <c:v>122.19999999999999</c:v>
                </c:pt>
                <c:pt idx="25">
                  <c:v>122.19999999999999</c:v>
                </c:pt>
                <c:pt idx="26">
                  <c:v>122.19999999999999</c:v>
                </c:pt>
                <c:pt idx="27">
                  <c:v>122.19999999999999</c:v>
                </c:pt>
                <c:pt idx="28">
                  <c:v>122.19999999999999</c:v>
                </c:pt>
                <c:pt idx="29">
                  <c:v>132.54</c:v>
                </c:pt>
                <c:pt idx="30">
                  <c:v>132.54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225-4B90-8340-87BA745036DD}"/>
            </c:ext>
          </c:extLst>
        </c:ser>
        <c:ser>
          <c:idx val="7"/>
          <c:order val="7"/>
          <c:tx>
            <c:strRef>
              <c:f>PURCHASE!$S$1:$S$2</c:f>
              <c:strCache>
                <c:ptCount val="2"/>
                <c:pt idx="0">
                  <c:v>PURCHASE PRICE</c:v>
                </c:pt>
                <c:pt idx="1">
                  <c:v>GHEE </c:v>
                </c:pt>
              </c:strCache>
            </c:strRef>
          </c:tx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PURCHASE!$S$3:$S$33</c:f>
              <c:numCache>
                <c:formatCode>[$₹]#,##0</c:formatCode>
                <c:ptCount val="31"/>
                <c:pt idx="0">
                  <c:v>374.40000000000003</c:v>
                </c:pt>
                <c:pt idx="1">
                  <c:v>378</c:v>
                </c:pt>
                <c:pt idx="2">
                  <c:v>378</c:v>
                </c:pt>
                <c:pt idx="3">
                  <c:v>391.5</c:v>
                </c:pt>
                <c:pt idx="4">
                  <c:v>391.5</c:v>
                </c:pt>
                <c:pt idx="5">
                  <c:v>391.5</c:v>
                </c:pt>
                <c:pt idx="6">
                  <c:v>391.5</c:v>
                </c:pt>
                <c:pt idx="7">
                  <c:v>391.5</c:v>
                </c:pt>
                <c:pt idx="8">
                  <c:v>391.5</c:v>
                </c:pt>
                <c:pt idx="9">
                  <c:v>391.5</c:v>
                </c:pt>
                <c:pt idx="10">
                  <c:v>391.5</c:v>
                </c:pt>
                <c:pt idx="11">
                  <c:v>391.5</c:v>
                </c:pt>
                <c:pt idx="12">
                  <c:v>391.5</c:v>
                </c:pt>
                <c:pt idx="13">
                  <c:v>391.5</c:v>
                </c:pt>
                <c:pt idx="14">
                  <c:v>391.5</c:v>
                </c:pt>
                <c:pt idx="15">
                  <c:v>391.5</c:v>
                </c:pt>
                <c:pt idx="16">
                  <c:v>391.5</c:v>
                </c:pt>
                <c:pt idx="17">
                  <c:v>391.5</c:v>
                </c:pt>
                <c:pt idx="18">
                  <c:v>391.5</c:v>
                </c:pt>
                <c:pt idx="19">
                  <c:v>391.5</c:v>
                </c:pt>
                <c:pt idx="20">
                  <c:v>396</c:v>
                </c:pt>
                <c:pt idx="21">
                  <c:v>396</c:v>
                </c:pt>
                <c:pt idx="22">
                  <c:v>396</c:v>
                </c:pt>
                <c:pt idx="23">
                  <c:v>396</c:v>
                </c:pt>
                <c:pt idx="24">
                  <c:v>396</c:v>
                </c:pt>
                <c:pt idx="25">
                  <c:v>396</c:v>
                </c:pt>
                <c:pt idx="26">
                  <c:v>396</c:v>
                </c:pt>
                <c:pt idx="27">
                  <c:v>396</c:v>
                </c:pt>
                <c:pt idx="28">
                  <c:v>396</c:v>
                </c:pt>
                <c:pt idx="29">
                  <c:v>396</c:v>
                </c:pt>
                <c:pt idx="30">
                  <c:v>396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225-4B90-8340-87BA745036DD}"/>
            </c:ext>
          </c:extLst>
        </c:ser>
        <c:ser>
          <c:idx val="8"/>
          <c:order val="8"/>
          <c:tx>
            <c:strRef>
              <c:f>PURCHASE!$T$1:$T$2</c:f>
              <c:strCache>
                <c:ptCount val="2"/>
                <c:pt idx="0">
                  <c:v>PURCHASE PRICE</c:v>
                </c:pt>
                <c:pt idx="1">
                  <c:v>MILK &amp; DAIRY</c:v>
                </c:pt>
              </c:strCache>
            </c:strRef>
          </c:tx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PURCHASE!$T$3:$T$33</c:f>
              <c:numCache>
                <c:formatCode>[$₹]#,##0</c:formatCode>
                <c:ptCount val="31"/>
                <c:pt idx="0">
                  <c:v>57</c:v>
                </c:pt>
                <c:pt idx="1">
                  <c:v>57</c:v>
                </c:pt>
                <c:pt idx="2">
                  <c:v>57</c:v>
                </c:pt>
                <c:pt idx="3">
                  <c:v>57</c:v>
                </c:pt>
                <c:pt idx="4">
                  <c:v>57</c:v>
                </c:pt>
                <c:pt idx="5">
                  <c:v>57</c:v>
                </c:pt>
                <c:pt idx="6">
                  <c:v>57</c:v>
                </c:pt>
                <c:pt idx="7">
                  <c:v>57</c:v>
                </c:pt>
                <c:pt idx="8">
                  <c:v>57</c:v>
                </c:pt>
                <c:pt idx="9">
                  <c:v>57</c:v>
                </c:pt>
                <c:pt idx="10">
                  <c:v>57</c:v>
                </c:pt>
                <c:pt idx="11">
                  <c:v>57</c:v>
                </c:pt>
                <c:pt idx="12">
                  <c:v>57</c:v>
                </c:pt>
                <c:pt idx="13">
                  <c:v>57</c:v>
                </c:pt>
                <c:pt idx="14">
                  <c:v>57</c:v>
                </c:pt>
                <c:pt idx="15">
                  <c:v>57</c:v>
                </c:pt>
                <c:pt idx="16">
                  <c:v>56.05</c:v>
                </c:pt>
                <c:pt idx="17">
                  <c:v>56.05</c:v>
                </c:pt>
                <c:pt idx="18">
                  <c:v>56.05</c:v>
                </c:pt>
                <c:pt idx="19">
                  <c:v>56.05</c:v>
                </c:pt>
                <c:pt idx="20">
                  <c:v>57</c:v>
                </c:pt>
                <c:pt idx="21">
                  <c:v>57</c:v>
                </c:pt>
                <c:pt idx="22">
                  <c:v>57</c:v>
                </c:pt>
                <c:pt idx="23">
                  <c:v>57</c:v>
                </c:pt>
                <c:pt idx="24">
                  <c:v>57</c:v>
                </c:pt>
                <c:pt idx="25">
                  <c:v>57</c:v>
                </c:pt>
                <c:pt idx="26">
                  <c:v>57</c:v>
                </c:pt>
                <c:pt idx="27">
                  <c:v>57</c:v>
                </c:pt>
                <c:pt idx="28">
                  <c:v>57</c:v>
                </c:pt>
                <c:pt idx="29">
                  <c:v>57</c:v>
                </c:pt>
                <c:pt idx="30">
                  <c:v>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225-4B90-8340-87BA745036DD}"/>
            </c:ext>
          </c:extLst>
        </c:ser>
        <c:ser>
          <c:idx val="9"/>
          <c:order val="9"/>
          <c:tx>
            <c:strRef>
              <c:f>PURCHASE!$U$1:$U$2</c:f>
              <c:strCache>
                <c:ptCount val="2"/>
                <c:pt idx="0">
                  <c:v>PURCHASE PRICE</c:v>
                </c:pt>
                <c:pt idx="1">
                  <c:v>DRY FRUITS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PURCHASE!$U$3:$U$33</c:f>
              <c:numCache>
                <c:formatCode>[$₹]#,##0</c:formatCode>
                <c:ptCount val="31"/>
                <c:pt idx="0">
                  <c:v>701.09999999999991</c:v>
                </c:pt>
                <c:pt idx="1">
                  <c:v>701.09999999999991</c:v>
                </c:pt>
                <c:pt idx="2">
                  <c:v>701.09999999999991</c:v>
                </c:pt>
                <c:pt idx="3">
                  <c:v>709.3</c:v>
                </c:pt>
                <c:pt idx="4">
                  <c:v>709.3</c:v>
                </c:pt>
                <c:pt idx="5">
                  <c:v>709.3</c:v>
                </c:pt>
                <c:pt idx="6">
                  <c:v>709.3</c:v>
                </c:pt>
                <c:pt idx="7">
                  <c:v>709.3</c:v>
                </c:pt>
                <c:pt idx="8">
                  <c:v>709.3</c:v>
                </c:pt>
                <c:pt idx="9">
                  <c:v>709.3</c:v>
                </c:pt>
                <c:pt idx="10">
                  <c:v>709.3</c:v>
                </c:pt>
                <c:pt idx="11">
                  <c:v>709.3</c:v>
                </c:pt>
                <c:pt idx="12">
                  <c:v>709.3</c:v>
                </c:pt>
                <c:pt idx="13">
                  <c:v>709.3</c:v>
                </c:pt>
                <c:pt idx="14">
                  <c:v>709.3</c:v>
                </c:pt>
                <c:pt idx="15">
                  <c:v>709.3</c:v>
                </c:pt>
                <c:pt idx="16">
                  <c:v>709.3</c:v>
                </c:pt>
                <c:pt idx="17">
                  <c:v>709.3</c:v>
                </c:pt>
                <c:pt idx="18">
                  <c:v>729.8</c:v>
                </c:pt>
                <c:pt idx="19">
                  <c:v>729.8</c:v>
                </c:pt>
                <c:pt idx="20">
                  <c:v>733.9</c:v>
                </c:pt>
                <c:pt idx="21">
                  <c:v>733.9</c:v>
                </c:pt>
                <c:pt idx="22">
                  <c:v>733.9</c:v>
                </c:pt>
                <c:pt idx="23">
                  <c:v>733.9</c:v>
                </c:pt>
                <c:pt idx="24">
                  <c:v>733.9</c:v>
                </c:pt>
                <c:pt idx="25">
                  <c:v>733.9</c:v>
                </c:pt>
                <c:pt idx="26">
                  <c:v>733.9</c:v>
                </c:pt>
                <c:pt idx="27">
                  <c:v>721.59999999999991</c:v>
                </c:pt>
                <c:pt idx="28">
                  <c:v>721.59999999999991</c:v>
                </c:pt>
                <c:pt idx="29">
                  <c:v>721.59999999999991</c:v>
                </c:pt>
                <c:pt idx="30">
                  <c:v>721.59999999999991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225-4B90-8340-87BA74503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97868591"/>
        <c:axId val="634525711"/>
      </c:lineChart>
      <c:catAx>
        <c:axId val="897868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525711"/>
        <c:crosses val="autoZero"/>
        <c:auto val="1"/>
        <c:lblAlgn val="ctr"/>
        <c:lblOffset val="100"/>
        <c:noMultiLvlLbl val="0"/>
      </c:catAx>
      <c:valAx>
        <c:axId val="634525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₹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7868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4329953853807491"/>
          <c:y val="0.75231021908784246"/>
          <c:w val="0.4036872351740346"/>
          <c:h val="0.24252932318362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COOKING OIL PURCHASE VS CP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PURCHASE!$B$40</c:f>
              <c:strCache>
                <c:ptCount val="1"/>
                <c:pt idx="0">
                  <c:v>COOKING OIL PURCHASE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PURCHASE!$A$41:$A$71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PURCHASE!$B$41:$B$71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60</c:v>
                </c:pt>
                <c:pt idx="3">
                  <c:v>60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20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40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180</c:v>
                </c:pt>
                <c:pt idx="21">
                  <c:v>0</c:v>
                </c:pt>
                <c:pt idx="22">
                  <c:v>0</c:v>
                </c:pt>
                <c:pt idx="23">
                  <c:v>60</c:v>
                </c:pt>
                <c:pt idx="24">
                  <c:v>0</c:v>
                </c:pt>
                <c:pt idx="25">
                  <c:v>0</c:v>
                </c:pt>
                <c:pt idx="26">
                  <c:v>60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5D-42CC-85AB-6C49B7A86244}"/>
            </c:ext>
          </c:extLst>
        </c:ser>
        <c:ser>
          <c:idx val="1"/>
          <c:order val="1"/>
          <c:tx>
            <c:strRef>
              <c:f>PURCHASE!$C$40</c:f>
              <c:strCache>
                <c:ptCount val="1"/>
                <c:pt idx="0">
                  <c:v>COOKING OIL CP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PURCHASE!$A$41:$A$71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PURCHASE!$C$41:$C$71</c:f>
              <c:numCache>
                <c:formatCode>General</c:formatCode>
                <c:ptCount val="31"/>
                <c:pt idx="0">
                  <c:v>155.1</c:v>
                </c:pt>
                <c:pt idx="1">
                  <c:v>155.1</c:v>
                </c:pt>
                <c:pt idx="2">
                  <c:v>155.1</c:v>
                </c:pt>
                <c:pt idx="3">
                  <c:v>155.1</c:v>
                </c:pt>
                <c:pt idx="4">
                  <c:v>155.1</c:v>
                </c:pt>
                <c:pt idx="5">
                  <c:v>155.1</c:v>
                </c:pt>
                <c:pt idx="6">
                  <c:v>152.28</c:v>
                </c:pt>
                <c:pt idx="7">
                  <c:v>152.28</c:v>
                </c:pt>
                <c:pt idx="8">
                  <c:v>152.28</c:v>
                </c:pt>
                <c:pt idx="9">
                  <c:v>152.28</c:v>
                </c:pt>
                <c:pt idx="10">
                  <c:v>148.51999999999998</c:v>
                </c:pt>
                <c:pt idx="11">
                  <c:v>148.51999999999998</c:v>
                </c:pt>
                <c:pt idx="12">
                  <c:v>148.51999999999998</c:v>
                </c:pt>
                <c:pt idx="13">
                  <c:v>148.51999999999998</c:v>
                </c:pt>
                <c:pt idx="14">
                  <c:v>148.51999999999998</c:v>
                </c:pt>
                <c:pt idx="15">
                  <c:v>148.51999999999998</c:v>
                </c:pt>
                <c:pt idx="16">
                  <c:v>148.51999999999998</c:v>
                </c:pt>
                <c:pt idx="17">
                  <c:v>148.51999999999998</c:v>
                </c:pt>
                <c:pt idx="18">
                  <c:v>148.51999999999998</c:v>
                </c:pt>
                <c:pt idx="19">
                  <c:v>148.51999999999998</c:v>
                </c:pt>
                <c:pt idx="20">
                  <c:v>133.47999999999999</c:v>
                </c:pt>
                <c:pt idx="21">
                  <c:v>133.47999999999999</c:v>
                </c:pt>
                <c:pt idx="22">
                  <c:v>122.19999999999999</c:v>
                </c:pt>
                <c:pt idx="23">
                  <c:v>122.19999999999999</c:v>
                </c:pt>
                <c:pt idx="24">
                  <c:v>122.19999999999999</c:v>
                </c:pt>
                <c:pt idx="25">
                  <c:v>122.19999999999999</c:v>
                </c:pt>
                <c:pt idx="26">
                  <c:v>122.19999999999999</c:v>
                </c:pt>
                <c:pt idx="27">
                  <c:v>122.19999999999999</c:v>
                </c:pt>
                <c:pt idx="28">
                  <c:v>122.19999999999999</c:v>
                </c:pt>
                <c:pt idx="29">
                  <c:v>132.54</c:v>
                </c:pt>
                <c:pt idx="30">
                  <c:v>132.54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15D-42CC-85AB-6C49B7A86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0220239"/>
        <c:axId val="853511855"/>
      </c:lineChart>
      <c:dateAx>
        <c:axId val="59022023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511855"/>
        <c:crosses val="autoZero"/>
        <c:auto val="1"/>
        <c:lblOffset val="100"/>
        <c:baseTimeUnit val="days"/>
      </c:dateAx>
      <c:valAx>
        <c:axId val="8535118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220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URAD DAL PURCHASE VS CP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PURCHASE!$F$40</c:f>
              <c:strCache>
                <c:ptCount val="1"/>
                <c:pt idx="0">
                  <c:v>URAD DAL PURCHASE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PURCHASE!$E$41:$E$71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PURCHASE!$F$41:$F$71</c:f>
              <c:numCache>
                <c:formatCode>General</c:formatCode>
                <c:ptCount val="31"/>
                <c:pt idx="0">
                  <c:v>0</c:v>
                </c:pt>
                <c:pt idx="1">
                  <c:v>0</c:v>
                </c:pt>
                <c:pt idx="2">
                  <c:v>50</c:v>
                </c:pt>
                <c:pt idx="3">
                  <c:v>50</c:v>
                </c:pt>
                <c:pt idx="4">
                  <c:v>0</c:v>
                </c:pt>
                <c:pt idx="5">
                  <c:v>50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50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100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50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60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70-444B-9BC7-BB73EABFF537}"/>
            </c:ext>
          </c:extLst>
        </c:ser>
        <c:ser>
          <c:idx val="1"/>
          <c:order val="1"/>
          <c:tx>
            <c:strRef>
              <c:f>PURCHASE!$G$40</c:f>
              <c:strCache>
                <c:ptCount val="1"/>
                <c:pt idx="0">
                  <c:v>URAD DAL CP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PURCHASE!$E$41:$E$71</c:f>
              <c:numCache>
                <c:formatCode>m/d/yyyy</c:formatCode>
                <c:ptCount val="31"/>
                <c:pt idx="0">
                  <c:v>45281</c:v>
                </c:pt>
                <c:pt idx="1">
                  <c:v>45282</c:v>
                </c:pt>
                <c:pt idx="2">
                  <c:v>45283</c:v>
                </c:pt>
                <c:pt idx="3">
                  <c:v>45284</c:v>
                </c:pt>
                <c:pt idx="4">
                  <c:v>45285</c:v>
                </c:pt>
                <c:pt idx="5">
                  <c:v>45286</c:v>
                </c:pt>
                <c:pt idx="6">
                  <c:v>45287</c:v>
                </c:pt>
                <c:pt idx="7">
                  <c:v>45288</c:v>
                </c:pt>
                <c:pt idx="8">
                  <c:v>45289</c:v>
                </c:pt>
                <c:pt idx="9">
                  <c:v>45290</c:v>
                </c:pt>
                <c:pt idx="10">
                  <c:v>45291</c:v>
                </c:pt>
                <c:pt idx="11">
                  <c:v>45292</c:v>
                </c:pt>
                <c:pt idx="12">
                  <c:v>45293</c:v>
                </c:pt>
                <c:pt idx="13">
                  <c:v>45294</c:v>
                </c:pt>
                <c:pt idx="14">
                  <c:v>45295</c:v>
                </c:pt>
                <c:pt idx="15">
                  <c:v>45296</c:v>
                </c:pt>
                <c:pt idx="16">
                  <c:v>45297</c:v>
                </c:pt>
                <c:pt idx="17">
                  <c:v>45298</c:v>
                </c:pt>
                <c:pt idx="18">
                  <c:v>45299</c:v>
                </c:pt>
                <c:pt idx="19">
                  <c:v>45300</c:v>
                </c:pt>
                <c:pt idx="20">
                  <c:v>45301</c:v>
                </c:pt>
                <c:pt idx="21">
                  <c:v>45302</c:v>
                </c:pt>
                <c:pt idx="22">
                  <c:v>45303</c:v>
                </c:pt>
                <c:pt idx="23">
                  <c:v>45304</c:v>
                </c:pt>
                <c:pt idx="24">
                  <c:v>45305</c:v>
                </c:pt>
                <c:pt idx="25">
                  <c:v>45306</c:v>
                </c:pt>
                <c:pt idx="26">
                  <c:v>45307</c:v>
                </c:pt>
                <c:pt idx="27">
                  <c:v>45308</c:v>
                </c:pt>
                <c:pt idx="28">
                  <c:v>45309</c:v>
                </c:pt>
                <c:pt idx="29">
                  <c:v>45310</c:v>
                </c:pt>
                <c:pt idx="30">
                  <c:v>45311</c:v>
                </c:pt>
              </c:numCache>
            </c:numRef>
          </c:cat>
          <c:val>
            <c:numRef>
              <c:f>PURCHASE!$G$41:$G$71</c:f>
              <c:numCache>
                <c:formatCode>General</c:formatCode>
                <c:ptCount val="31"/>
                <c:pt idx="0">
                  <c:v>103.04</c:v>
                </c:pt>
                <c:pt idx="1">
                  <c:v>103.04</c:v>
                </c:pt>
                <c:pt idx="2">
                  <c:v>103.04</c:v>
                </c:pt>
                <c:pt idx="3">
                  <c:v>103.04</c:v>
                </c:pt>
                <c:pt idx="4">
                  <c:v>103.04</c:v>
                </c:pt>
                <c:pt idx="5">
                  <c:v>103.04</c:v>
                </c:pt>
                <c:pt idx="6">
                  <c:v>103.04</c:v>
                </c:pt>
                <c:pt idx="7">
                  <c:v>103.04</c:v>
                </c:pt>
                <c:pt idx="8">
                  <c:v>103.04</c:v>
                </c:pt>
                <c:pt idx="9">
                  <c:v>103.04</c:v>
                </c:pt>
                <c:pt idx="10">
                  <c:v>99.36</c:v>
                </c:pt>
                <c:pt idx="11">
                  <c:v>99.36</c:v>
                </c:pt>
                <c:pt idx="12">
                  <c:v>99.36</c:v>
                </c:pt>
                <c:pt idx="13">
                  <c:v>102.12</c:v>
                </c:pt>
                <c:pt idx="14">
                  <c:v>102.12</c:v>
                </c:pt>
                <c:pt idx="15">
                  <c:v>102.12</c:v>
                </c:pt>
                <c:pt idx="16">
                  <c:v>102.12</c:v>
                </c:pt>
                <c:pt idx="17">
                  <c:v>102.12</c:v>
                </c:pt>
                <c:pt idx="18">
                  <c:v>102.12</c:v>
                </c:pt>
                <c:pt idx="19">
                  <c:v>112.24000000000001</c:v>
                </c:pt>
                <c:pt idx="20">
                  <c:v>112.24000000000001</c:v>
                </c:pt>
                <c:pt idx="21">
                  <c:v>112.24000000000001</c:v>
                </c:pt>
                <c:pt idx="22">
                  <c:v>112.24000000000001</c:v>
                </c:pt>
                <c:pt idx="23">
                  <c:v>112.24000000000001</c:v>
                </c:pt>
                <c:pt idx="24">
                  <c:v>112.24000000000001</c:v>
                </c:pt>
                <c:pt idx="25">
                  <c:v>112.24000000000001</c:v>
                </c:pt>
                <c:pt idx="26">
                  <c:v>112.24000000000001</c:v>
                </c:pt>
                <c:pt idx="27">
                  <c:v>112.24000000000001</c:v>
                </c:pt>
                <c:pt idx="28">
                  <c:v>112.24000000000001</c:v>
                </c:pt>
                <c:pt idx="29">
                  <c:v>112.24000000000001</c:v>
                </c:pt>
                <c:pt idx="30">
                  <c:v>108.56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70-444B-9BC7-BB73EABFF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2453039"/>
        <c:axId val="853506895"/>
      </c:lineChart>
      <c:dateAx>
        <c:axId val="232453039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506895"/>
        <c:crosses val="autoZero"/>
        <c:auto val="1"/>
        <c:lblOffset val="100"/>
        <c:baseTimeUnit val="days"/>
      </c:dateAx>
      <c:valAx>
        <c:axId val="85350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453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Purchase Price Vs Average Selling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'Profit  Loss'!$A$2</c:f>
              <c:strCache>
                <c:ptCount val="1"/>
                <c:pt idx="0">
                  <c:v>AVG PURCHASE PRICE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 Loss'!$A$8:$A$17</c:f>
              <c:strCache>
                <c:ptCount val="10"/>
                <c:pt idx="0">
                  <c:v>RICE</c:v>
                </c:pt>
                <c:pt idx="1">
                  <c:v>ATTA</c:v>
                </c:pt>
                <c:pt idx="2">
                  <c:v>TOOR DAL</c:v>
                </c:pt>
                <c:pt idx="3">
                  <c:v>MOONG DAL</c:v>
                </c:pt>
                <c:pt idx="4">
                  <c:v>URAD DAL</c:v>
                </c:pt>
                <c:pt idx="5">
                  <c:v>SUGAR</c:v>
                </c:pt>
                <c:pt idx="6">
                  <c:v>COOKING OIL</c:v>
                </c:pt>
                <c:pt idx="7">
                  <c:v>GHEE</c:v>
                </c:pt>
                <c:pt idx="8">
                  <c:v>MILK &amp; DAIRY</c:v>
                </c:pt>
                <c:pt idx="9">
                  <c:v>DRY FRUITS</c:v>
                </c:pt>
              </c:strCache>
            </c:strRef>
          </c:cat>
          <c:val>
            <c:numRef>
              <c:f>'Profit  Loss'!$B$2:$K$2</c:f>
              <c:numCache>
                <c:formatCode>0</c:formatCode>
                <c:ptCount val="10"/>
                <c:pt idx="0">
                  <c:v>40.122580645161285</c:v>
                </c:pt>
                <c:pt idx="1">
                  <c:v>37.898064516129047</c:v>
                </c:pt>
                <c:pt idx="2">
                  <c:v>96.065806451612858</c:v>
                </c:pt>
                <c:pt idx="3">
                  <c:v>100.04516129032253</c:v>
                </c:pt>
                <c:pt idx="4">
                  <c:v>105.94838709677408</c:v>
                </c:pt>
                <c:pt idx="5">
                  <c:v>41.481290322580627</c:v>
                </c:pt>
                <c:pt idx="6">
                  <c:v>142.33419354838705</c:v>
                </c:pt>
                <c:pt idx="7">
                  <c:v>391.67419354838711</c:v>
                </c:pt>
                <c:pt idx="8">
                  <c:v>56.8774193548387</c:v>
                </c:pt>
                <c:pt idx="9">
                  <c:v>716.97096774193528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2A-4D50-B334-F04EF7B41E2D}"/>
            </c:ext>
          </c:extLst>
        </c:ser>
        <c:ser>
          <c:idx val="1"/>
          <c:order val="1"/>
          <c:tx>
            <c:strRef>
              <c:f>'Profit  Loss'!$A$3</c:f>
              <c:strCache>
                <c:ptCount val="1"/>
                <c:pt idx="0">
                  <c:v>AVG SELLING PRICE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'Profit  Loss'!$A$8:$A$17</c:f>
              <c:strCache>
                <c:ptCount val="10"/>
                <c:pt idx="0">
                  <c:v>RICE</c:v>
                </c:pt>
                <c:pt idx="1">
                  <c:v>ATTA</c:v>
                </c:pt>
                <c:pt idx="2">
                  <c:v>TOOR DAL</c:v>
                </c:pt>
                <c:pt idx="3">
                  <c:v>MOONG DAL</c:v>
                </c:pt>
                <c:pt idx="4">
                  <c:v>URAD DAL</c:v>
                </c:pt>
                <c:pt idx="5">
                  <c:v>SUGAR</c:v>
                </c:pt>
                <c:pt idx="6">
                  <c:v>COOKING OIL</c:v>
                </c:pt>
                <c:pt idx="7">
                  <c:v>GHEE</c:v>
                </c:pt>
                <c:pt idx="8">
                  <c:v>MILK &amp; DAIRY</c:v>
                </c:pt>
                <c:pt idx="9">
                  <c:v>DRY FRUITS</c:v>
                </c:pt>
              </c:strCache>
            </c:strRef>
          </c:cat>
          <c:val>
            <c:numRef>
              <c:f>'Profit  Loss'!$B$3:$K$3</c:f>
              <c:numCache>
                <c:formatCode>0</c:formatCode>
                <c:ptCount val="10"/>
                <c:pt idx="0">
                  <c:v>44.58064516129032</c:v>
                </c:pt>
                <c:pt idx="1">
                  <c:v>41.193548387096776</c:v>
                </c:pt>
                <c:pt idx="2">
                  <c:v>104.41935483870968</c:v>
                </c:pt>
                <c:pt idx="3">
                  <c:v>111.16129032258064</c:v>
                </c:pt>
                <c:pt idx="4">
                  <c:v>115.16129032258064</c:v>
                </c:pt>
                <c:pt idx="5">
                  <c:v>44.12903225806452</c:v>
                </c:pt>
                <c:pt idx="6">
                  <c:v>151.41935483870967</c:v>
                </c:pt>
                <c:pt idx="7">
                  <c:v>435.19354838709677</c:v>
                </c:pt>
                <c:pt idx="8">
                  <c:v>59.87096774193548</c:v>
                </c:pt>
                <c:pt idx="9">
                  <c:v>874.35483870967744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2A-4D50-B334-F04EF7B41E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385084959"/>
        <c:axId val="494136143"/>
      </c:barChart>
      <c:catAx>
        <c:axId val="385084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136143"/>
        <c:crosses val="autoZero"/>
        <c:auto val="1"/>
        <c:lblAlgn val="ctr"/>
        <c:lblOffset val="100"/>
        <c:noMultiLvlLbl val="0"/>
      </c:catAx>
      <c:valAx>
        <c:axId val="494136143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5084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PROFIT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'Profit  Loss'!$D$7</c:f>
              <c:strCache>
                <c:ptCount val="1"/>
                <c:pt idx="0">
                  <c:v>% OF TOTAL PROFIT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100000"/>
                    <a:shade val="100000"/>
                    <a:satMod val="130000"/>
                  </a:schemeClr>
                </a:gs>
                <a:gs pos="100000">
                  <a:schemeClr val="accent6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'Profit  Loss'!$A$8:$A$17</c:f>
              <c:strCache>
                <c:ptCount val="10"/>
                <c:pt idx="0">
                  <c:v>RICE</c:v>
                </c:pt>
                <c:pt idx="1">
                  <c:v>ATTA</c:v>
                </c:pt>
                <c:pt idx="2">
                  <c:v>TOOR DAL</c:v>
                </c:pt>
                <c:pt idx="3">
                  <c:v>MOONG DAL</c:v>
                </c:pt>
                <c:pt idx="4">
                  <c:v>URAD DAL</c:v>
                </c:pt>
                <c:pt idx="5">
                  <c:v>SUGAR</c:v>
                </c:pt>
                <c:pt idx="6">
                  <c:v>COOKING OIL</c:v>
                </c:pt>
                <c:pt idx="7">
                  <c:v>GHEE</c:v>
                </c:pt>
                <c:pt idx="8">
                  <c:v>MILK &amp; DAIRY</c:v>
                </c:pt>
                <c:pt idx="9">
                  <c:v>DRY FRUITS</c:v>
                </c:pt>
              </c:strCache>
            </c:strRef>
          </c:cat>
          <c:val>
            <c:numRef>
              <c:f>'Profit  Loss'!$D$8:$D$17</c:f>
              <c:numCache>
                <c:formatCode>0.00%</c:formatCode>
                <c:ptCount val="10"/>
                <c:pt idx="0">
                  <c:v>0.25793135061838729</c:v>
                </c:pt>
                <c:pt idx="1">
                  <c:v>6.5376583101040636E-2</c:v>
                </c:pt>
                <c:pt idx="2">
                  <c:v>6.3571166081720115E-2</c:v>
                </c:pt>
                <c:pt idx="3">
                  <c:v>6.3829814477395774E-2</c:v>
                </c:pt>
                <c:pt idx="4">
                  <c:v>8.0828904086260478E-2</c:v>
                </c:pt>
                <c:pt idx="5">
                  <c:v>2.4205392434918573E-2</c:v>
                </c:pt>
                <c:pt idx="6">
                  <c:v>6.6956643102346794E-2</c:v>
                </c:pt>
                <c:pt idx="7">
                  <c:v>0.12443932838486879</c:v>
                </c:pt>
                <c:pt idx="8">
                  <c:v>3.2356658211510361E-2</c:v>
                </c:pt>
                <c:pt idx="9">
                  <c:v>0.22050415950155119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8D-4281-ADAE-E9BECFCADC00}"/>
            </c:ext>
          </c:extLst>
        </c:ser>
        <c:ser>
          <c:idx val="1"/>
          <c:order val="1"/>
          <c:tx>
            <c:strRef>
              <c:f>'Profit  Loss'!$E$7</c:f>
              <c:strCache>
                <c:ptCount val="1"/>
                <c:pt idx="0">
                  <c:v>% OF TOTAL REVENUE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100000"/>
                    <a:shade val="100000"/>
                    <a:satMod val="130000"/>
                  </a:schemeClr>
                </a:gs>
                <a:gs pos="100000">
                  <a:schemeClr val="accent5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'Profit  Loss'!$A$8:$A$17</c:f>
              <c:strCache>
                <c:ptCount val="10"/>
                <c:pt idx="0">
                  <c:v>RICE</c:v>
                </c:pt>
                <c:pt idx="1">
                  <c:v>ATTA</c:v>
                </c:pt>
                <c:pt idx="2">
                  <c:v>TOOR DAL</c:v>
                </c:pt>
                <c:pt idx="3">
                  <c:v>MOONG DAL</c:v>
                </c:pt>
                <c:pt idx="4">
                  <c:v>URAD DAL</c:v>
                </c:pt>
                <c:pt idx="5">
                  <c:v>SUGAR</c:v>
                </c:pt>
                <c:pt idx="6">
                  <c:v>COOKING OIL</c:v>
                </c:pt>
                <c:pt idx="7">
                  <c:v>GHEE</c:v>
                </c:pt>
                <c:pt idx="8">
                  <c:v>MILK &amp; DAIRY</c:v>
                </c:pt>
                <c:pt idx="9">
                  <c:v>DRY FRUITS</c:v>
                </c:pt>
              </c:strCache>
            </c:strRef>
          </c:cat>
          <c:val>
            <c:numRef>
              <c:f>'Profit  Loss'!$E$8:$E$17</c:f>
              <c:numCache>
                <c:formatCode>0%</c:formatCode>
                <c:ptCount val="10"/>
                <c:pt idx="0">
                  <c:v>0.19033598609338079</c:v>
                </c:pt>
                <c:pt idx="1">
                  <c:v>7.1274139663742297E-2</c:v>
                </c:pt>
                <c:pt idx="2">
                  <c:v>6.2628676969878047E-2</c:v>
                </c:pt>
                <c:pt idx="3">
                  <c:v>4.9957899883206126E-2</c:v>
                </c:pt>
                <c:pt idx="4">
                  <c:v>8.0432952168835045E-2</c:v>
                </c:pt>
                <c:pt idx="5">
                  <c:v>4.3520656218594668E-2</c:v>
                </c:pt>
                <c:pt idx="6">
                  <c:v>0.11406958741885542</c:v>
                </c:pt>
                <c:pt idx="7">
                  <c:v>0.1126721351549556</c:v>
                </c:pt>
                <c:pt idx="8">
                  <c:v>0.15835483608115816</c:v>
                </c:pt>
                <c:pt idx="9">
                  <c:v>0.11675313034739386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8D-4281-ADAE-E9BECFCADC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63700431"/>
        <c:axId val="365053359"/>
      </c:barChart>
      <c:catAx>
        <c:axId val="363700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053359"/>
        <c:crosses val="autoZero"/>
        <c:auto val="1"/>
        <c:lblAlgn val="ctr"/>
        <c:lblOffset val="100"/>
        <c:noMultiLvlLbl val="0"/>
      </c:catAx>
      <c:valAx>
        <c:axId val="365053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3700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STOCK IN STORE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INVENTORY!$B$2:$K$2</c:f>
              <c:strCache>
                <c:ptCount val="10"/>
                <c:pt idx="0">
                  <c:v>RICE</c:v>
                </c:pt>
                <c:pt idx="1">
                  <c:v>ATTA</c:v>
                </c:pt>
                <c:pt idx="2">
                  <c:v>TOOR DAL</c:v>
                </c:pt>
                <c:pt idx="3">
                  <c:v>MOONG DAL</c:v>
                </c:pt>
                <c:pt idx="4">
                  <c:v>URAD DAL</c:v>
                </c:pt>
                <c:pt idx="5">
                  <c:v>SUGAR </c:v>
                </c:pt>
                <c:pt idx="6">
                  <c:v>COOKING OIL</c:v>
                </c:pt>
                <c:pt idx="7">
                  <c:v>GHEE</c:v>
                </c:pt>
                <c:pt idx="8">
                  <c:v>MILK &amp; DAIRY</c:v>
                </c:pt>
                <c:pt idx="9">
                  <c:v>DRY FRUITS</c:v>
                </c:pt>
              </c:strCache>
            </c:strRef>
          </c:cat>
          <c:val>
            <c:numRef>
              <c:f>INVENTORY!$B$34:$K$34</c:f>
              <c:numCache>
                <c:formatCode>0.0</c:formatCode>
                <c:ptCount val="10"/>
                <c:pt idx="0">
                  <c:v>497.35483870967744</c:v>
                </c:pt>
                <c:pt idx="1">
                  <c:v>187.09677419354838</c:v>
                </c:pt>
                <c:pt idx="2">
                  <c:v>54.322580645161288</c:v>
                </c:pt>
                <c:pt idx="3">
                  <c:v>45.225806451612904</c:v>
                </c:pt>
                <c:pt idx="4">
                  <c:v>63.483870967741936</c:v>
                </c:pt>
                <c:pt idx="5">
                  <c:v>103.09677419354838</c:v>
                </c:pt>
                <c:pt idx="6">
                  <c:v>78.58064516129032</c:v>
                </c:pt>
                <c:pt idx="7">
                  <c:v>30.06451612903226</c:v>
                </c:pt>
                <c:pt idx="8">
                  <c:v>0</c:v>
                </c:pt>
                <c:pt idx="9">
                  <c:v>11.935483870967742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BC-4542-9650-C7AACD05FB7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86220895"/>
        <c:axId val="282362031"/>
      </c:barChart>
      <c:catAx>
        <c:axId val="486220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362031"/>
        <c:crosses val="autoZero"/>
        <c:auto val="1"/>
        <c:lblAlgn val="ctr"/>
        <c:lblOffset val="100"/>
        <c:noMultiLvlLbl val="0"/>
      </c:catAx>
      <c:valAx>
        <c:axId val="282362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6220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spPr>
            <a:gradFill rotWithShape="1">
              <a:gsLst>
                <a:gs pos="0">
                  <a:schemeClr val="accent5">
                    <a:tint val="50000"/>
                    <a:satMod val="300000"/>
                  </a:schemeClr>
                </a:gs>
                <a:gs pos="35000">
                  <a:schemeClr val="accent5">
                    <a:tint val="37000"/>
                    <a:satMod val="300000"/>
                  </a:schemeClr>
                </a:gs>
                <a:gs pos="100000">
                  <a:schemeClr val="accent5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SALES!$B$35:$K$35</c:f>
              <c:strCache>
                <c:ptCount val="10"/>
                <c:pt idx="0">
                  <c:v>RICE </c:v>
                </c:pt>
                <c:pt idx="1">
                  <c:v>ATTA </c:v>
                </c:pt>
                <c:pt idx="2">
                  <c:v>TOOR DAL</c:v>
                </c:pt>
                <c:pt idx="3">
                  <c:v>MOONG DAL</c:v>
                </c:pt>
                <c:pt idx="4">
                  <c:v>URAD DAL</c:v>
                </c:pt>
                <c:pt idx="5">
                  <c:v>SUGAR</c:v>
                </c:pt>
                <c:pt idx="6">
                  <c:v>COOKING OIL</c:v>
                </c:pt>
                <c:pt idx="7">
                  <c:v>GHEE </c:v>
                </c:pt>
                <c:pt idx="8">
                  <c:v>MILK &amp; DAIRY</c:v>
                </c:pt>
                <c:pt idx="9">
                  <c:v>DRY FRUITS </c:v>
                </c:pt>
              </c:strCache>
            </c:strRef>
          </c:cat>
          <c:val>
            <c:numRef>
              <c:f>SALES!$B$34:$K$34</c:f>
              <c:numCache>
                <c:formatCode>0</c:formatCode>
                <c:ptCount val="10"/>
                <c:pt idx="0">
                  <c:v>100.51612903225806</c:v>
                </c:pt>
                <c:pt idx="1">
                  <c:v>41.161290322580648</c:v>
                </c:pt>
                <c:pt idx="2">
                  <c:v>14.32258064516129</c:v>
                </c:pt>
                <c:pt idx="3">
                  <c:v>10.64516129032258</c:v>
                </c:pt>
                <c:pt idx="4">
                  <c:v>16.516129032258064</c:v>
                </c:pt>
                <c:pt idx="5">
                  <c:v>23.225806451612904</c:v>
                </c:pt>
                <c:pt idx="6">
                  <c:v>18.322580645161292</c:v>
                </c:pt>
                <c:pt idx="7">
                  <c:v>6.161290322580645</c:v>
                </c:pt>
                <c:pt idx="8">
                  <c:v>62.806451612903224</c:v>
                </c:pt>
                <c:pt idx="9">
                  <c:v>3.161290322580645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C8-4B8C-94BF-2EF10E238DB0}"/>
            </c:ext>
          </c:extLst>
        </c:ser>
        <c:ser>
          <c:idx val="0"/>
          <c:order val="1"/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dLbls>
            <c:delete val="1"/>
          </c:dLbls>
          <c:cat>
            <c:strRef>
              <c:f>SALES!$B$35:$K$35</c:f>
              <c:strCache>
                <c:ptCount val="10"/>
                <c:pt idx="0">
                  <c:v>RICE </c:v>
                </c:pt>
                <c:pt idx="1">
                  <c:v>ATTA </c:v>
                </c:pt>
                <c:pt idx="2">
                  <c:v>TOOR DAL</c:v>
                </c:pt>
                <c:pt idx="3">
                  <c:v>MOONG DAL</c:v>
                </c:pt>
                <c:pt idx="4">
                  <c:v>URAD DAL</c:v>
                </c:pt>
                <c:pt idx="5">
                  <c:v>SUGAR</c:v>
                </c:pt>
                <c:pt idx="6">
                  <c:v>COOKING OIL</c:v>
                </c:pt>
                <c:pt idx="7">
                  <c:v>GHEE </c:v>
                </c:pt>
                <c:pt idx="8">
                  <c:v>MILK &amp; DAIRY</c:v>
                </c:pt>
                <c:pt idx="9">
                  <c:v>DRY FRUITS </c:v>
                </c:pt>
              </c:strCache>
            </c:strRef>
          </c:cat>
          <c:val>
            <c:numRef>
              <c:f>SALES!$B$35:$K$35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C8-4B8C-94BF-2EF10E238D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42223935"/>
        <c:axId val="774568479"/>
      </c:barChart>
      <c:catAx>
        <c:axId val="1342223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568479"/>
        <c:crosses val="autoZero"/>
        <c:auto val="1"/>
        <c:lblAlgn val="ctr"/>
        <c:lblOffset val="100"/>
        <c:noMultiLvlLbl val="0"/>
      </c:catAx>
      <c:valAx>
        <c:axId val="774568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2223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'Profit  Loss'!$A$63:$A$72</cx:f>
        <cx:lvl ptCount="10">
          <cx:pt idx="0">RICE</cx:pt>
          <cx:pt idx="1">MILK &amp; DAIRY</cx:pt>
          <cx:pt idx="2">DRY FRUITS</cx:pt>
          <cx:pt idx="3">COOKING OIL</cx:pt>
          <cx:pt idx="4">GHEE</cx:pt>
          <cx:pt idx="5">URAD DAL</cx:pt>
          <cx:pt idx="6">ATTA</cx:pt>
          <cx:pt idx="7">TOOR DAL</cx:pt>
          <cx:pt idx="8">MOONG DAL</cx:pt>
          <cx:pt idx="9">SUGAR</cx:pt>
        </cx:lvl>
      </cx:strDim>
      <cx:numDim type="val">
        <cx:f>'Profit  Loss'!$B$63:$B$72</cx:f>
        <cx:lvl ptCount="10" formatCode="0.00%">
          <cx:pt idx="0">0.19033598609338079</cx:pt>
          <cx:pt idx="1">0.15835483608115816</cx:pt>
          <cx:pt idx="2">0.11675313034739386</cx:pt>
          <cx:pt idx="3">0.11406958741885542</cx:pt>
          <cx:pt idx="4">0.1126721351549556</cx:pt>
          <cx:pt idx="5">0.080432952168835045</cx:pt>
          <cx:pt idx="6">0.071274139663742297</cx:pt>
          <cx:pt idx="7">0.062628676969878047</cx:pt>
          <cx:pt idx="8">0.049957899883206126</cx:pt>
          <cx:pt idx="9">0.043520656218594668</cx:pt>
        </cx:lvl>
      </cx:numDim>
    </cx:data>
    <cx:data id="1">
      <cx:strDim type="cat">
        <cx:f>'Profit  Loss'!$A$63:$A$72</cx:f>
        <cx:lvl ptCount="10">
          <cx:pt idx="0">RICE</cx:pt>
          <cx:pt idx="1">MILK &amp; DAIRY</cx:pt>
          <cx:pt idx="2">DRY FRUITS</cx:pt>
          <cx:pt idx="3">COOKING OIL</cx:pt>
          <cx:pt idx="4">GHEE</cx:pt>
          <cx:pt idx="5">URAD DAL</cx:pt>
          <cx:pt idx="6">ATTA</cx:pt>
          <cx:pt idx="7">TOOR DAL</cx:pt>
          <cx:pt idx="8">MOONG DAL</cx:pt>
          <cx:pt idx="9">SUGAR</cx:pt>
        </cx:lvl>
      </cx:strDim>
      <cx:numDim type="val">
        <cx:f>'Profit  Loss'!$C$63:$C$72</cx:f>
        <cx:lvl ptCount="10" formatCode="0.00%">
          <cx:pt idx="0">0.19033598609338079</cx:pt>
          <cx:pt idx="1">0.34869082217453895</cx:pt>
          <cx:pt idx="2">0.46544395252193282</cx:pt>
          <cx:pt idx="3">0.57951353994078825</cx:pt>
          <cx:pt idx="4">0.6921856750957438</cx:pt>
          <cx:pt idx="5">0.77261862726457886</cx:pt>
          <cx:pt idx="6">0.84389276692832116</cx:pt>
          <cx:pt idx="7">0.90652144389819922</cx:pt>
          <cx:pt idx="8">0.95647934378140531</cx:pt>
          <cx:pt idx="9">1</cx:pt>
        </cx:lvl>
      </cx:numDim>
    </cx:data>
  </cx:chartData>
  <cx:chart>
    <cx:title pos="t" align="ctr" overlay="0">
      <cx:tx>
        <cx:txData>
          <cx:v>PARETO CHART OF TOTAL REVENUE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US" sz="1400" b="1" i="0" u="none" strike="noStrike" baseline="0">
              <a:solidFill>
                <a:schemeClr val="bg1"/>
              </a:solidFill>
              <a:latin typeface="Calibri" panose="020F0502020204030204"/>
            </a:rPr>
            <a:t>PARETO CHART OF TOTAL REVENUE</a:t>
          </a:r>
        </a:p>
      </cx:txPr>
    </cx:title>
    <cx:plotArea>
      <cx:plotAreaRegion>
        <cx:series layoutId="clusteredColumn" uniqueId="{CF79DF0A-0A0B-400C-A1CB-C33491BEFB5C}" formatIdx="0">
          <cx:tx>
            <cx:txData>
              <cx:f>'Profit  Loss'!$B$62</cx:f>
              <cx:v>% OF TOTAL REVENUE</cx:v>
            </cx:txData>
          </cx:tx>
          <cx:dataId val="0"/>
          <cx:layoutPr>
            <cx:aggregation/>
          </cx:layoutPr>
          <cx:axisId val="1"/>
        </cx:series>
        <cx:series layoutId="paretoLine" ownerIdx="0" uniqueId="{ACADFAD0-D9EC-4293-870D-029E21D50574}" formatIdx="1">
          <cx:axisId val="2"/>
        </cx:series>
        <cx:series layoutId="clusteredColumn" hidden="1" uniqueId="{9E850703-08A5-489C-8F4B-9721C1D7DAE8}" formatIdx="2">
          <cx:tx>
            <cx:txData>
              <cx:v>CUMULATIVE PROFIT %</cx:v>
            </cx:txData>
          </cx:tx>
          <cx:dataId val="1"/>
          <cx:layoutPr>
            <cx:aggregation/>
          </cx:layoutPr>
          <cx:axisId val="1"/>
        </cx:series>
        <cx:series layoutId="paretoLine" ownerIdx="2" uniqueId="{CD6934C9-7BE3-43EF-8D65-F118D9760694}" formatIdx="3">
          <cx:axisId val="2"/>
        </cx:series>
      </cx:plotAreaRegion>
      <cx:axis id="0">
        <cx:catScaling gapWidth="0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en-IN">
              <a:solidFill>
                <a:schemeClr val="bg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en-IN">
              <a:solidFill>
                <a:schemeClr val="bg1"/>
              </a:solidFill>
            </a:endParaRPr>
          </a:p>
        </cx:txPr>
      </cx:axis>
      <cx:axis id="2">
        <cx:valScaling max="1" min="0"/>
        <cx:units unit="percentage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en-IN">
              <a:solidFill>
                <a:schemeClr val="bg1"/>
              </a:solidFill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'Profit  Loss'!$A$48:$A$57</cx:f>
        <cx:lvl ptCount="10">
          <cx:pt idx="0">RICE</cx:pt>
          <cx:pt idx="1">DRY FRUITS</cx:pt>
          <cx:pt idx="2">GHEE</cx:pt>
          <cx:pt idx="3">URAD DAL</cx:pt>
          <cx:pt idx="4">COOKING OIL</cx:pt>
          <cx:pt idx="5">ATTA</cx:pt>
          <cx:pt idx="6">MOONG DAL</cx:pt>
          <cx:pt idx="7">TOOR DAL</cx:pt>
          <cx:pt idx="8">MILK &amp; DAIRY</cx:pt>
          <cx:pt idx="9">SUGAR</cx:pt>
        </cx:lvl>
      </cx:strDim>
      <cx:numDim type="val">
        <cx:f>'Profit  Loss'!$B$48:$B$57</cx:f>
        <cx:lvl ptCount="10" formatCode="0.00%">
          <cx:pt idx="0">0.25792889151345022</cx:pt>
          <cx:pt idx="1">0.2205024288148166</cx:pt>
          <cx:pt idx="2">0.12443690651271662</cx:pt>
          <cx:pt idx="3">0.080833989118028693</cx:pt>
          <cx:pt idx="4">0.066959437294477966</cx:pt>
          <cx:pt idx="5">0.065373774228929052</cx:pt>
          <cx:pt idx="6">0.06383369385486419</cx:pt>
          <cx:pt idx="7">0.063564807191617168</cx:pt>
          <cx:pt idx="8">0.032356028477402363</cx:pt>
          <cx:pt idx="9">0.024210042993697067</cx:pt>
        </cx:lvl>
      </cx:numDim>
    </cx:data>
    <cx:data id="1">
      <cx:strDim type="cat">
        <cx:f>'Profit  Loss'!$A$48:$A$57</cx:f>
        <cx:lvl ptCount="10">
          <cx:pt idx="0">RICE</cx:pt>
          <cx:pt idx="1">DRY FRUITS</cx:pt>
          <cx:pt idx="2">GHEE</cx:pt>
          <cx:pt idx="3">URAD DAL</cx:pt>
          <cx:pt idx="4">COOKING OIL</cx:pt>
          <cx:pt idx="5">ATTA</cx:pt>
          <cx:pt idx="6">MOONG DAL</cx:pt>
          <cx:pt idx="7">TOOR DAL</cx:pt>
          <cx:pt idx="8">MILK &amp; DAIRY</cx:pt>
          <cx:pt idx="9">SUGAR</cx:pt>
        </cx:lvl>
      </cx:strDim>
      <cx:numDim type="val">
        <cx:f>'Profit  Loss'!$C$48:$C$57</cx:f>
        <cx:lvl ptCount="10" formatCode="0.00%">
          <cx:pt idx="0">0.25792889151345022</cx:pt>
          <cx:pt idx="1">0.47843132032826685</cx:pt>
          <cx:pt idx="2">0.60286822684098351</cx:pt>
          <cx:pt idx="3">0.68370221595901226</cx:pt>
          <cx:pt idx="4">0.75066165325349021</cx:pt>
          <cx:pt idx="5">0.81603542748241931</cx:pt>
          <cx:pt idx="6">0.87986912133728346</cx:pt>
          <cx:pt idx="7">0.94343392852890062</cx:pt>
          <cx:pt idx="8">0.975789957006303</cx:pt>
          <cx:pt idx="9">1</cx:pt>
        </cx:lvl>
      </cx:numDim>
    </cx:data>
  </cx:chartData>
  <cx:chart>
    <cx:title pos="t" align="ctr" overlay="0">
      <cx:tx>
        <cx:txData>
          <cx:v>Pareto Chart of Total Profit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US" sz="1400" b="1" i="0" u="none" strike="noStrike" baseline="0">
              <a:solidFill>
                <a:schemeClr val="bg1"/>
              </a:solidFill>
              <a:latin typeface="Calibri" panose="020F0502020204030204"/>
            </a:rPr>
            <a:t>Pareto Chart of Total Profit</a:t>
          </a:r>
        </a:p>
      </cx:txPr>
    </cx:title>
    <cx:plotArea>
      <cx:plotAreaRegion>
        <cx:series layoutId="clusteredColumn" uniqueId="{CCB6D2F3-2276-4FBB-AD66-1B7B9883F447}" formatIdx="0">
          <cx:tx>
            <cx:txData>
              <cx:f>'Profit  Loss'!$B$47</cx:f>
              <cx:v>% OF TOTAL PROFIT</cx:v>
            </cx:txData>
          </cx:tx>
          <cx:dataId val="0"/>
          <cx:layoutPr>
            <cx:aggregation/>
          </cx:layoutPr>
          <cx:axisId val="1"/>
        </cx:series>
        <cx:series layoutId="paretoLine" ownerIdx="0" uniqueId="{CE5B4AB4-EC53-452E-B6EB-CAE2F05F4357}" formatIdx="1">
          <cx:axisId val="2"/>
        </cx:series>
        <cx:series layoutId="clusteredColumn" hidden="1" uniqueId="{EB6827C9-2BC0-489B-835A-B23D3229E2E9}" formatIdx="2">
          <cx:tx>
            <cx:txData>
              <cx:v>CUMULATIVE PROFIT %</cx:v>
            </cx:txData>
          </cx:tx>
          <cx:dataId val="1"/>
          <cx:layoutPr>
            <cx:aggregation/>
          </cx:layoutPr>
          <cx:axisId val="1"/>
        </cx:series>
        <cx:series layoutId="paretoLine" ownerIdx="2" uniqueId="{94FDA30C-AC6E-44EE-A5E7-3D4C4A38657B}" formatIdx="3">
          <cx:axisId val="2"/>
        </cx:series>
      </cx:plotAreaRegion>
      <cx:axis id="0">
        <cx:catScaling gapWidth="0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en-IN">
              <a:solidFill>
                <a:schemeClr val="bg1"/>
              </a:solidFill>
            </a:endParaRPr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en-IN">
              <a:solidFill>
                <a:schemeClr val="bg1"/>
              </a:solidFill>
            </a:endParaRPr>
          </a:p>
        </cx:txPr>
      </cx:axis>
      <cx:axis id="2">
        <cx:valScaling max="1" min="0"/>
        <cx:units unit="percentage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en-IN">
              <a:solidFill>
                <a:schemeClr val="bg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70">
  <cs:axisTitle>
    <cs:lnRef idx="0"/>
    <cs:fillRef idx="0"/>
    <cs:effectRef idx="0"/>
    <cs:fontRef idx="minor">
      <a:schemeClr val="lt1">
        <a:lumMod val="95000"/>
      </a:schemeClr>
    </cs:fontRef>
    <cs:defRPr sz="1197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/>
  </cs:chartArea>
  <cs:dataLabel>
    <cs:lnRef idx="0"/>
    <cs:fillRef idx="0"/>
    <cs:effectRef idx="0"/>
    <cs:fontRef idx="minor">
      <a:schemeClr val="lt1">
        <a:lumMod val="9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1197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1197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f4d11536b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f4d11536b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4d11536b9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4d11536b9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4d11536b9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4d11536b9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f4d11536b9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f4d11536b9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4d11536b9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f4d11536b9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4d11536b9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4d11536b9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f4d11536b9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f4d11536b9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4d11536b9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4d11536b9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4d11536b9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f4d11536b9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4d11536b9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4d11536b9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microsoft.com/office/2014/relationships/chartEx" Target="../charts/chartEx1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14/relationships/chartEx" Target="../charts/chartEx2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Data Management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Project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InventoAnalysis : Kirana Store Analysis &amp; Optimization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647200" y="3985725"/>
            <a:ext cx="3849600" cy="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Name : Miryala Raam Sai Bharadwaj</a:t>
            </a:r>
            <a:endParaRPr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Roll No : 21F2001492</a:t>
            </a:r>
            <a:endParaRPr sz="1800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602376"/>
            <a:ext cx="8520600" cy="3019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Increase the sales of high profit items (such as :- Dry Fruits &amp; Ghee).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Increasing sales of Milk.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Restock inventory earlier than usual or during high sales periods.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Increase Current Ratio.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Pricing Strategies.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Enhance </a:t>
            </a:r>
            <a:r>
              <a:rPr lang="en-US">
                <a:solidFill>
                  <a:schemeClr val="bg1"/>
                </a:solidFill>
              </a:rPr>
              <a:t>Store Display.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Google Shape;77;p15">
            <a:extLst>
              <a:ext uri="{FF2B5EF4-FFF2-40B4-BE49-F238E27FC236}">
                <a16:creationId xmlns:a16="http://schemas.microsoft.com/office/drawing/2014/main" id="{276AE467-A868-B3E4-8C1C-FECC8BB9BA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3;p21">
            <a:extLst>
              <a:ext uri="{FF2B5EF4-FFF2-40B4-BE49-F238E27FC236}">
                <a16:creationId xmlns:a16="http://schemas.microsoft.com/office/drawing/2014/main" id="{B0BADC3E-DF38-EE88-1A18-0C8927D07E2A}"/>
              </a:ext>
            </a:extLst>
          </p:cNvPr>
          <p:cNvSpPr txBox="1">
            <a:spLocks/>
          </p:cNvSpPr>
          <p:nvPr/>
        </p:nvSpPr>
        <p:spPr>
          <a:xfrm>
            <a:off x="311700" y="783176"/>
            <a:ext cx="3795956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200"/>
              </a:spcAft>
              <a:buFont typeface="Proxima Nova"/>
              <a:buNone/>
            </a:pPr>
            <a:r>
              <a:rPr lang="en-US" sz="2400" b="1" dirty="0">
                <a:solidFill>
                  <a:schemeClr val="bg1"/>
                </a:solidFill>
              </a:rPr>
              <a:t>Recommendations</a:t>
            </a:r>
          </a:p>
          <a:p>
            <a:pPr marL="0" indent="0">
              <a:spcAft>
                <a:spcPts val="1200"/>
              </a:spcAft>
              <a:buFont typeface="Proxima Nova"/>
              <a:buNone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837525"/>
            <a:ext cx="8520600" cy="2770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1.  Executive Summary 		-      Introduction to Business</a:t>
            </a:r>
            <a:endParaRPr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2. Data Collection &amp; Cleaning   	-      Data Collection and Cleaning Steps</a:t>
            </a:r>
            <a:endParaRPr lang="en-IN"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IN" dirty="0">
                <a:solidFill>
                  <a:schemeClr val="lt1"/>
                </a:solidFill>
              </a:rPr>
              <a:t>3. Data Analysis			-      Analysis done in respect to the challenges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4. Findings 			-      Important Insights about business</a:t>
            </a:r>
            <a:endParaRPr dirty="0">
              <a:solidFill>
                <a:schemeClr val="lt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5. Recommendations 		-      Solutions/Recommendations for business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11700" y="1182033"/>
            <a:ext cx="166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Contents</a:t>
            </a:r>
            <a:endParaRPr sz="24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7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Executive Summary </a:t>
            </a:r>
            <a:endParaRPr sz="2400" b="1" dirty="0">
              <a:solidFill>
                <a:schemeClr val="lt1"/>
              </a:solidFill>
            </a:endParaRP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The business which I collected data is a medium sized general purpose departmental store, started by Mr. Nagaraju Bikkumalla in early 2016.</a:t>
            </a:r>
            <a:endParaRPr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The range of product sold by the store is generally cereals, grains, pulses, oils, milk and dairy products.</a:t>
            </a:r>
            <a:endParaRPr dirty="0">
              <a:solidFill>
                <a:schemeClr val="lt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</a:rPr>
              <a:t>Unfortunately the store has been encountering challenges in terms of profit, sales and inventory management.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02CA3-6040-12AA-9589-50F327090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38" r="23646"/>
          <a:stretch/>
        </p:blipFill>
        <p:spPr>
          <a:xfrm>
            <a:off x="6251232" y="1366275"/>
            <a:ext cx="2892768" cy="3284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262C3B-0B3B-1343-BAD4-418913D48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3" t="13056" r="6987" b="13473"/>
          <a:stretch/>
        </p:blipFill>
        <p:spPr>
          <a:xfrm>
            <a:off x="6467779" y="1363475"/>
            <a:ext cx="2597640" cy="3368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623466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Data Collection And Cleaning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Proxima Nova" panose="020B060402020202020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Collect the data I went to store daily for 31 days and noted down the sales, purchase quantities, prices and inventory of 10 items.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Proxima Nova" panose="020B060402020202020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collected for analysis was primary data and it was raw.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 typeface="Proxima Nova" panose="020B060402020202020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Hence to consolidated and clean the data, Microsoft Excel was used for cleaning and future analysis.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Google Shape;77;p15">
            <a:extLst>
              <a:ext uri="{FF2B5EF4-FFF2-40B4-BE49-F238E27FC236}">
                <a16:creationId xmlns:a16="http://schemas.microsoft.com/office/drawing/2014/main" id="{5F2A831F-D9BD-83D0-50CD-5602E3B75B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4E612B5-0DFA-CD85-7461-F0D426274A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026846"/>
              </p:ext>
            </p:extLst>
          </p:nvPr>
        </p:nvGraphicFramePr>
        <p:xfrm>
          <a:off x="7648" y="978694"/>
          <a:ext cx="9125384" cy="4071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104530" y="0"/>
            <a:ext cx="5353294" cy="1128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Data Analysis   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Objective 1 : Sales</a:t>
            </a:r>
          </a:p>
        </p:txBody>
      </p:sp>
      <p:pic>
        <p:nvPicPr>
          <p:cNvPr id="2" name="Google Shape;77;p15">
            <a:extLst>
              <a:ext uri="{FF2B5EF4-FFF2-40B4-BE49-F238E27FC236}">
                <a16:creationId xmlns:a16="http://schemas.microsoft.com/office/drawing/2014/main" id="{0637C183-F314-0CF2-5C12-FADDDC3F8E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AF22219-BCC7-6904-59ED-91BC6D51D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967951"/>
              </p:ext>
            </p:extLst>
          </p:nvPr>
        </p:nvGraphicFramePr>
        <p:xfrm>
          <a:off x="3111356" y="1555440"/>
          <a:ext cx="5785427" cy="2794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0710C2-FCB9-FB7D-AD37-269DBE85296C}"/>
              </a:ext>
            </a:extLst>
          </p:cNvPr>
          <p:cNvSpPr txBox="1"/>
          <p:nvPr/>
        </p:nvSpPr>
        <p:spPr>
          <a:xfrm>
            <a:off x="53831" y="1712603"/>
            <a:ext cx="30575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Highest revenue generating days :  10</a:t>
            </a:r>
            <a:r>
              <a:rPr lang="en-US" baseline="30000" dirty="0">
                <a:solidFill>
                  <a:schemeClr val="bg1"/>
                </a:solidFill>
                <a:latin typeface="Proxima Nova" panose="020B0604020202020204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 – 16</a:t>
            </a:r>
            <a:r>
              <a:rPr lang="en-US" baseline="30000" dirty="0">
                <a:solidFill>
                  <a:schemeClr val="bg1"/>
                </a:solidFill>
                <a:latin typeface="Proxima Nova" panose="020B0604020202020204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Average Daily Revenue : Rs.23,753</a:t>
            </a:r>
          </a:p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Deviation :  Rs.16557.77</a:t>
            </a:r>
          </a:p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Minimum Revenue : Rs.8,093</a:t>
            </a:r>
          </a:p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Maximum Revenue : Rs.63,028</a:t>
            </a:r>
          </a:p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Range : Rs.54,935</a:t>
            </a:r>
            <a:endParaRPr lang="en-IN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>
                <a:extLst>
                  <a:ext uri="{FF2B5EF4-FFF2-40B4-BE49-F238E27FC236}">
                    <a16:creationId xmlns:a16="http://schemas.microsoft.com/office/drawing/2014/main" id="{3021145F-1FA6-9549-6153-BB5BC5A610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26062687"/>
                  </p:ext>
                </p:extLst>
              </p:nvPr>
            </p:nvGraphicFramePr>
            <p:xfrm>
              <a:off x="1878807" y="1668732"/>
              <a:ext cx="7254225" cy="265119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6" name="Chart 5">
                <a:extLst>
                  <a:ext uri="{FF2B5EF4-FFF2-40B4-BE49-F238E27FC236}">
                    <a16:creationId xmlns:a16="http://schemas.microsoft.com/office/drawing/2014/main" id="{3021145F-1FA6-9549-6153-BB5BC5A610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8807" y="1668732"/>
                <a:ext cx="7254225" cy="265119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65224B-8C20-4FD4-3A65-E9E18002FA48}"/>
              </a:ext>
            </a:extLst>
          </p:cNvPr>
          <p:cNvSpPr txBox="1"/>
          <p:nvPr/>
        </p:nvSpPr>
        <p:spPr>
          <a:xfrm>
            <a:off x="7647" y="1824780"/>
            <a:ext cx="19216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Rice, Milk &amp; Dairy, Dry Fruits, Cooking Oil, Ghee And Urad Dal are the main revenue generating SKU</a:t>
            </a:r>
            <a:endParaRPr lang="en-IN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9" grpId="1">
        <p:bldAsOne/>
      </p:bldGraphic>
      <p:bldGraphic spid="4" grpId="0">
        <p:bldAsOne/>
      </p:bldGraphic>
      <p:bldGraphic spid="4" grpId="1">
        <p:bldAsOne/>
      </p:bldGraphic>
      <p:bldP spid="5" grpId="0"/>
      <p:bldP spid="5" grpId="1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107156" y="2331"/>
            <a:ext cx="2652956" cy="1247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Data Analysis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i="1" dirty="0">
                <a:solidFill>
                  <a:schemeClr val="bg1"/>
                </a:solidFill>
              </a:rPr>
              <a:t>Objective 2 : Purchase</a:t>
            </a:r>
            <a:endParaRPr sz="1600" b="1" i="1" dirty="0">
              <a:solidFill>
                <a:schemeClr val="bg1"/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FEAD5C9-0E20-10A0-788A-E674059E14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347155"/>
              </p:ext>
            </p:extLst>
          </p:nvPr>
        </p:nvGraphicFramePr>
        <p:xfrm>
          <a:off x="3078956" y="0"/>
          <a:ext cx="58293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Google Shape;77;p15">
            <a:extLst>
              <a:ext uri="{FF2B5EF4-FFF2-40B4-BE49-F238E27FC236}">
                <a16:creationId xmlns:a16="http://schemas.microsoft.com/office/drawing/2014/main" id="{8D6D39F9-EDCA-908F-5A0C-806A49BD8E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5B99C0-68A3-7AC0-D6E6-A0E58813DAE2}"/>
              </a:ext>
            </a:extLst>
          </p:cNvPr>
          <p:cNvSpPr txBox="1"/>
          <p:nvPr/>
        </p:nvSpPr>
        <p:spPr>
          <a:xfrm>
            <a:off x="328613" y="1448365"/>
            <a:ext cx="27503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Tends to be a slight increase in purchase price for most of the SKU’s at middle of month except 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Cooking Oil Purchase price trends to show a dip.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Urad Dal Purchase price tends to show a significant increase.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4BBFE3-FC8A-69D3-FF0C-1529AA4724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95652"/>
              </p:ext>
            </p:extLst>
          </p:nvPr>
        </p:nvGraphicFramePr>
        <p:xfrm>
          <a:off x="2495867" y="1064419"/>
          <a:ext cx="4566604" cy="3421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2BDCB18-795A-3778-E444-2A250AA4B9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5071378"/>
              </p:ext>
            </p:extLst>
          </p:nvPr>
        </p:nvGraphicFramePr>
        <p:xfrm>
          <a:off x="3439599" y="1366935"/>
          <a:ext cx="5468657" cy="3227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CA8C09-0DCC-C1D3-171B-FAFCF84E5F2C}"/>
              </a:ext>
            </a:extLst>
          </p:cNvPr>
          <p:cNvSpPr txBox="1"/>
          <p:nvPr/>
        </p:nvSpPr>
        <p:spPr>
          <a:xfrm>
            <a:off x="453511" y="1898302"/>
            <a:ext cx="27503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Shop Owner made two wrong purchases, which were when prices was high, and seller have earned at least extra 10-15 Rs/Kg, if it would have been brought 2-3 days later or earlier in respective case</a:t>
            </a:r>
            <a:endParaRPr lang="en-IN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3" grpId="1">
        <p:bldAsOne/>
      </p:bldGraphic>
      <p:bldP spid="4" grpId="0"/>
      <p:bldP spid="4" grpId="1"/>
      <p:bldGraphic spid="5" grpId="0">
        <p:bldAsOne/>
      </p:bldGraphic>
      <p:bldGraphic spid="5" grpId="1">
        <p:bldAsOne/>
      </p:bldGraphic>
      <p:bldGraphic spid="6" grpId="0">
        <p:bldAsOne/>
      </p:bldGraphic>
      <p:bldGraphic spid="6" grpId="1">
        <p:bldAsOne/>
      </p:bldGraphic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;p15">
            <a:extLst>
              <a:ext uri="{FF2B5EF4-FFF2-40B4-BE49-F238E27FC236}">
                <a16:creationId xmlns:a16="http://schemas.microsoft.com/office/drawing/2014/main" id="{7BEE15F7-3AB2-E7DA-E4B0-31570B8C1A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5;p18">
            <a:extLst>
              <a:ext uri="{FF2B5EF4-FFF2-40B4-BE49-F238E27FC236}">
                <a16:creationId xmlns:a16="http://schemas.microsoft.com/office/drawing/2014/main" id="{32B302E7-39C6-370D-E241-3696F6DFC79F}"/>
              </a:ext>
            </a:extLst>
          </p:cNvPr>
          <p:cNvSpPr txBox="1">
            <a:spLocks/>
          </p:cNvSpPr>
          <p:nvPr/>
        </p:nvSpPr>
        <p:spPr>
          <a:xfrm>
            <a:off x="107156" y="2331"/>
            <a:ext cx="2652956" cy="124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200"/>
              </a:spcAft>
              <a:buFont typeface="Proxima Nova"/>
              <a:buNone/>
            </a:pPr>
            <a:r>
              <a:rPr lang="en-IN" sz="2400" b="1" dirty="0">
                <a:solidFill>
                  <a:schemeClr val="bg1"/>
                </a:solidFill>
              </a:rPr>
              <a:t>Data Analysis</a:t>
            </a:r>
          </a:p>
          <a:p>
            <a:pPr marL="0" indent="0">
              <a:spcAft>
                <a:spcPts val="1200"/>
              </a:spcAft>
              <a:buFont typeface="Proxima Nova"/>
              <a:buNone/>
            </a:pPr>
            <a:r>
              <a:rPr lang="en-IN" sz="1600" b="1" i="1" dirty="0">
                <a:solidFill>
                  <a:schemeClr val="bg1"/>
                </a:solidFill>
              </a:rPr>
              <a:t>Objective 3 : Profit/Loss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D36AF7-5E2E-606C-ADF6-BEFAD8308F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568808"/>
              </p:ext>
            </p:extLst>
          </p:nvPr>
        </p:nvGraphicFramePr>
        <p:xfrm>
          <a:off x="3209803" y="1192776"/>
          <a:ext cx="5691310" cy="3372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8A0C985-35B5-3679-2C30-5F4B7AAF9FBD}"/>
              </a:ext>
            </a:extLst>
          </p:cNvPr>
          <p:cNvSpPr txBox="1"/>
          <p:nvPr/>
        </p:nvSpPr>
        <p:spPr>
          <a:xfrm>
            <a:off x="295247" y="2267482"/>
            <a:ext cx="1993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Dry Fruits and Ghee are the items that holds maximum profit generating capacity</a:t>
            </a:r>
            <a:endParaRPr lang="en-IN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6FCA162-08F7-5A9B-A434-D814B82949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29074"/>
              </p:ext>
            </p:extLst>
          </p:nvPr>
        </p:nvGraphicFramePr>
        <p:xfrm>
          <a:off x="1757838" y="1624315"/>
          <a:ext cx="7386162" cy="2678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D5E225-6858-BECB-D473-95F13A92F8AC}"/>
              </a:ext>
            </a:extLst>
          </p:cNvPr>
          <p:cNvSpPr txBox="1"/>
          <p:nvPr/>
        </p:nvSpPr>
        <p:spPr>
          <a:xfrm>
            <a:off x="107156" y="2078596"/>
            <a:ext cx="14865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Dry Fruits and Ghee sales volume (1.1% and 2.1%) need to be improved for the shop to increase its net profit</a:t>
            </a:r>
            <a:endParaRPr lang="en-IN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C31BD613-6D1D-AED4-EC1E-D64292AB67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17398694"/>
                  </p:ext>
                </p:extLst>
              </p:nvPr>
            </p:nvGraphicFramePr>
            <p:xfrm>
              <a:off x="1757838" y="1550150"/>
              <a:ext cx="7511523" cy="265733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C31BD613-6D1D-AED4-EC1E-D64292AB67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7838" y="1550150"/>
                <a:ext cx="7511523" cy="265733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A0AC117-5742-27A3-6C4B-A655009B168E}"/>
              </a:ext>
            </a:extLst>
          </p:cNvPr>
          <p:cNvSpPr txBox="1"/>
          <p:nvPr/>
        </p:nvSpPr>
        <p:spPr>
          <a:xfrm>
            <a:off x="96861" y="2001177"/>
            <a:ext cx="18433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Rice, Dry Fruits, Ghee, Urad Dal, Cooking Oil and Atta are the 6 SKU contributing to the 80% of shop total profit</a:t>
            </a:r>
            <a:endParaRPr lang="en-IN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5" grpId="0"/>
      <p:bldP spid="5" grpId="1"/>
      <p:bldGraphic spid="6" grpId="0">
        <p:bldAsOne/>
      </p:bldGraphic>
      <p:bldGraphic spid="6" grpId="1">
        <p:bldAsOne/>
      </p:bldGraphic>
      <p:bldP spid="7" grpId="0"/>
      <p:bldP spid="7" grpId="1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7;p15">
            <a:extLst>
              <a:ext uri="{FF2B5EF4-FFF2-40B4-BE49-F238E27FC236}">
                <a16:creationId xmlns:a16="http://schemas.microsoft.com/office/drawing/2014/main" id="{436025A5-C1D4-E956-E5E3-021C7DC9F6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5;p18">
            <a:extLst>
              <a:ext uri="{FF2B5EF4-FFF2-40B4-BE49-F238E27FC236}">
                <a16:creationId xmlns:a16="http://schemas.microsoft.com/office/drawing/2014/main" id="{5056A65C-E5E9-6B98-B383-F9C8D6E00990}"/>
              </a:ext>
            </a:extLst>
          </p:cNvPr>
          <p:cNvSpPr txBox="1">
            <a:spLocks/>
          </p:cNvSpPr>
          <p:nvPr/>
        </p:nvSpPr>
        <p:spPr>
          <a:xfrm>
            <a:off x="107156" y="2331"/>
            <a:ext cx="2652956" cy="124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spcAft>
                <a:spcPts val="1200"/>
              </a:spcAft>
              <a:buFont typeface="Proxima Nova"/>
              <a:buNone/>
            </a:pPr>
            <a:r>
              <a:rPr lang="en-IN" sz="2400" b="1" dirty="0">
                <a:solidFill>
                  <a:schemeClr val="bg1"/>
                </a:solidFill>
              </a:rPr>
              <a:t>Data Analysis</a:t>
            </a:r>
          </a:p>
          <a:p>
            <a:pPr marL="0" indent="0">
              <a:spcAft>
                <a:spcPts val="1200"/>
              </a:spcAft>
              <a:buFont typeface="Proxima Nova"/>
              <a:buNone/>
            </a:pPr>
            <a:r>
              <a:rPr lang="en-IN" sz="1600" b="1" i="1" dirty="0">
                <a:solidFill>
                  <a:schemeClr val="bg1"/>
                </a:solidFill>
              </a:rPr>
              <a:t>Objective 4 : Inventory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1877EA9-410A-10E3-9488-C9A945B410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2671178"/>
              </p:ext>
            </p:extLst>
          </p:nvPr>
        </p:nvGraphicFramePr>
        <p:xfrm>
          <a:off x="3964781" y="688023"/>
          <a:ext cx="4964906" cy="285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B2FEA09-B2C9-7869-170A-F7AC7D5012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0795507"/>
              </p:ext>
            </p:extLst>
          </p:nvPr>
        </p:nvGraphicFramePr>
        <p:xfrm>
          <a:off x="107156" y="2528887"/>
          <a:ext cx="4154071" cy="2467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F50FAD-244B-185D-2C81-D7C0D4F335BA}"/>
              </a:ext>
            </a:extLst>
          </p:cNvPr>
          <p:cNvSpPr txBox="1"/>
          <p:nvPr/>
        </p:nvSpPr>
        <p:spPr>
          <a:xfrm>
            <a:off x="4868909" y="3940082"/>
            <a:ext cx="3764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Proxima Nova" panose="020B0604020202020204" charset="0"/>
              </a:rPr>
              <a:t>There are no Abnormalities but as per owner claim there must be something wrong?</a:t>
            </a:r>
            <a:endParaRPr lang="en-IN" dirty="0">
              <a:solidFill>
                <a:schemeClr val="accent5"/>
              </a:solidFill>
              <a:latin typeface="Proxima Nova" panose="020B0604020202020204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3F955F9-5E3C-2E98-3EB2-061ABF3702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913341"/>
              </p:ext>
            </p:extLst>
          </p:nvPr>
        </p:nvGraphicFramePr>
        <p:xfrm>
          <a:off x="2057401" y="85725"/>
          <a:ext cx="7086599" cy="4850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4543A37-3A8A-17EF-8FF6-60085B4845C7}"/>
              </a:ext>
            </a:extLst>
          </p:cNvPr>
          <p:cNvSpPr txBox="1"/>
          <p:nvPr/>
        </p:nvSpPr>
        <p:spPr>
          <a:xfrm>
            <a:off x="282159" y="1556087"/>
            <a:ext cx="1785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B0604020202020204" charset="0"/>
              </a:rPr>
              <a:t>There are no abnormalities in the average stock as per sales but there are high fluctuation/variance in stock present in the inventory for every SKU</a:t>
            </a:r>
            <a:endParaRPr lang="en-IN" dirty="0">
              <a:solidFill>
                <a:schemeClr val="bg1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Graphic spid="5" grpId="0">
        <p:bldAsOne/>
      </p:bldGraphic>
      <p:bldGraphic spid="5" grpId="1">
        <p:bldAsOne/>
      </p:bldGraphic>
      <p:bldP spid="6" grpId="0"/>
      <p:bldP spid="6" grpId="1"/>
      <p:bldGraphic spid="9" grpId="0">
        <p:bldAsOne/>
      </p:bldGraphic>
      <p:bldGraphic spid="9" grpId="1">
        <p:bldAsOne/>
      </p:bldGraphic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104531" y="15336"/>
            <a:ext cx="3795956" cy="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Findings ( PL &amp; Insights)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400" b="1" dirty="0">
              <a:solidFill>
                <a:schemeClr val="bg1"/>
              </a:solidFill>
            </a:endParaRPr>
          </a:p>
        </p:txBody>
      </p:sp>
      <p:pic>
        <p:nvPicPr>
          <p:cNvPr id="2" name="Google Shape;77;p15">
            <a:extLst>
              <a:ext uri="{FF2B5EF4-FFF2-40B4-BE49-F238E27FC236}">
                <a16:creationId xmlns:a16="http://schemas.microsoft.com/office/drawing/2014/main" id="{3E76B98B-F92E-C6DC-A1CB-6BE278D17B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225" y="0"/>
            <a:ext cx="1192776" cy="119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9FD335-9A75-8E1A-8B8D-434BFCB94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7" y="1355506"/>
            <a:ext cx="8965406" cy="2651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36FBC8-031A-2135-9129-D19619037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42842"/>
            <a:ext cx="9144000" cy="2057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589</Words>
  <Application>Microsoft Office PowerPoint</Application>
  <PresentationFormat>On-screen Show (16:9)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Economica</vt:lpstr>
      <vt:lpstr>Calibri</vt:lpstr>
      <vt:lpstr>Proxima Nova</vt:lpstr>
      <vt:lpstr>Arial</vt:lpstr>
      <vt:lpstr>Spearmint</vt:lpstr>
      <vt:lpstr>Business Data Management 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Data Management Capstone Project</dc:title>
  <cp:lastModifiedBy>Raam Sai Bharadwaj</cp:lastModifiedBy>
  <cp:revision>16</cp:revision>
  <dcterms:modified xsi:type="dcterms:W3CDTF">2024-03-27T07:16:34Z</dcterms:modified>
</cp:coreProperties>
</file>